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60" r:id="rId4"/>
    <p:sldId id="284" r:id="rId5"/>
    <p:sldId id="286" r:id="rId6"/>
    <p:sldId id="276" r:id="rId7"/>
    <p:sldId id="285" r:id="rId8"/>
    <p:sldId id="268" r:id="rId9"/>
    <p:sldId id="277" r:id="rId10"/>
    <p:sldId id="270" r:id="rId11"/>
    <p:sldId id="280" r:id="rId12"/>
    <p:sldId id="261" r:id="rId13"/>
    <p:sldId id="269" r:id="rId14"/>
    <p:sldId id="278" r:id="rId15"/>
    <p:sldId id="263" r:id="rId16"/>
    <p:sldId id="279" r:id="rId17"/>
    <p:sldId id="262" r:id="rId18"/>
    <p:sldId id="281" r:id="rId19"/>
    <p:sldId id="283" r:id="rId20"/>
    <p:sldId id="287" r:id="rId21"/>
    <p:sldId id="288" r:id="rId22"/>
    <p:sldId id="289" r:id="rId23"/>
    <p:sldId id="267" r:id="rId2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סגנון בהיר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8EC4-6788-4805-B930-329C088820D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479A468-B06C-42D1-B2D6-26E5B2759BD9}">
      <dgm:prSet/>
      <dgm:spPr/>
      <dgm:t>
        <a:bodyPr/>
        <a:lstStyle/>
        <a:p>
          <a:r>
            <a:rPr lang="en-US"/>
            <a:t>Introduction</a:t>
          </a:r>
        </a:p>
      </dgm:t>
    </dgm:pt>
    <dgm:pt modelId="{276756B1-5A9F-44A6-870C-8FF8C8299E73}" type="parTrans" cxnId="{8D68575E-A821-4730-AEE7-4F036FB8B7FC}">
      <dgm:prSet/>
      <dgm:spPr/>
      <dgm:t>
        <a:bodyPr/>
        <a:lstStyle/>
        <a:p>
          <a:endParaRPr lang="en-US"/>
        </a:p>
      </dgm:t>
    </dgm:pt>
    <dgm:pt modelId="{F888B2BD-C22C-419B-816F-4B14EB1D3DE8}" type="sibTrans" cxnId="{8D68575E-A821-4730-AEE7-4F036FB8B7FC}">
      <dgm:prSet/>
      <dgm:spPr/>
      <dgm:t>
        <a:bodyPr/>
        <a:lstStyle/>
        <a:p>
          <a:endParaRPr lang="en-US"/>
        </a:p>
      </dgm:t>
    </dgm:pt>
    <dgm:pt modelId="{BE739FF1-140A-4E70-BC7E-F33E8963FA8F}">
      <dgm:prSet/>
      <dgm:spPr/>
      <dgm:t>
        <a:bodyPr/>
        <a:lstStyle/>
        <a:p>
          <a:r>
            <a:rPr lang="en-US"/>
            <a:t>Goal</a:t>
          </a:r>
        </a:p>
      </dgm:t>
    </dgm:pt>
    <dgm:pt modelId="{14950DC2-90AB-4B05-BB6E-CBE56CFE1688}" type="parTrans" cxnId="{330A0A6C-461E-469D-9950-2A774A0210FE}">
      <dgm:prSet/>
      <dgm:spPr/>
      <dgm:t>
        <a:bodyPr/>
        <a:lstStyle/>
        <a:p>
          <a:endParaRPr lang="en-US"/>
        </a:p>
      </dgm:t>
    </dgm:pt>
    <dgm:pt modelId="{9C862EAC-83E1-43A7-9EC6-D82044C80042}" type="sibTrans" cxnId="{330A0A6C-461E-469D-9950-2A774A0210FE}">
      <dgm:prSet/>
      <dgm:spPr/>
      <dgm:t>
        <a:bodyPr/>
        <a:lstStyle/>
        <a:p>
          <a:endParaRPr lang="en-US"/>
        </a:p>
      </dgm:t>
    </dgm:pt>
    <dgm:pt modelId="{7EBBEB7B-DFD7-477C-8F7F-974AB8733A11}">
      <dgm:prSet/>
      <dgm:spPr/>
      <dgm:t>
        <a:bodyPr/>
        <a:lstStyle/>
        <a:p>
          <a:r>
            <a:rPr lang="en-US"/>
            <a:t>Algorithm - solution</a:t>
          </a:r>
        </a:p>
      </dgm:t>
    </dgm:pt>
    <dgm:pt modelId="{D42C05EA-3994-4458-8943-65F3492C8364}" type="parTrans" cxnId="{424917DA-6E42-4F16-A5AB-DF4B1C56316B}">
      <dgm:prSet/>
      <dgm:spPr/>
      <dgm:t>
        <a:bodyPr/>
        <a:lstStyle/>
        <a:p>
          <a:endParaRPr lang="en-US"/>
        </a:p>
      </dgm:t>
    </dgm:pt>
    <dgm:pt modelId="{86AFAAAE-ED8F-460D-AD79-A00125FC137B}" type="sibTrans" cxnId="{424917DA-6E42-4F16-A5AB-DF4B1C56316B}">
      <dgm:prSet/>
      <dgm:spPr/>
      <dgm:t>
        <a:bodyPr/>
        <a:lstStyle/>
        <a:p>
          <a:endParaRPr lang="en-US"/>
        </a:p>
      </dgm:t>
    </dgm:pt>
    <dgm:pt modelId="{1BA603B9-51C0-47E5-A5AC-8489055D6B10}">
      <dgm:prSet/>
      <dgm:spPr/>
      <dgm:t>
        <a:bodyPr/>
        <a:lstStyle/>
        <a:p>
          <a:r>
            <a:rPr lang="en-US" dirty="0"/>
            <a:t>Algorithm Stages</a:t>
          </a:r>
        </a:p>
      </dgm:t>
    </dgm:pt>
    <dgm:pt modelId="{F01184FD-7F4A-4F94-8DDF-63BB47C8BC88}" type="parTrans" cxnId="{4E60DDEB-FCB1-4BC8-836C-6CFD7403F91A}">
      <dgm:prSet/>
      <dgm:spPr/>
      <dgm:t>
        <a:bodyPr/>
        <a:lstStyle/>
        <a:p>
          <a:endParaRPr lang="en-US"/>
        </a:p>
      </dgm:t>
    </dgm:pt>
    <dgm:pt modelId="{FFC10584-3E1A-4494-A2A6-7FA0D41E9C79}" type="sibTrans" cxnId="{4E60DDEB-FCB1-4BC8-836C-6CFD7403F91A}">
      <dgm:prSet/>
      <dgm:spPr/>
      <dgm:t>
        <a:bodyPr/>
        <a:lstStyle/>
        <a:p>
          <a:endParaRPr lang="en-US"/>
        </a:p>
      </dgm:t>
    </dgm:pt>
    <dgm:pt modelId="{E8E4F38A-6DB6-44FE-8ADD-DEA407870980}">
      <dgm:prSet/>
      <dgm:spPr/>
      <dgm:t>
        <a:bodyPr/>
        <a:lstStyle/>
        <a:p>
          <a:r>
            <a:rPr lang="en-US"/>
            <a:t>Expected Achievements</a:t>
          </a:r>
        </a:p>
      </dgm:t>
    </dgm:pt>
    <dgm:pt modelId="{52DEEFFE-6FEC-480E-AD99-ABEF9998FB5E}" type="parTrans" cxnId="{FF89EE0B-3B7E-4C8E-949C-59F86991214B}">
      <dgm:prSet/>
      <dgm:spPr/>
      <dgm:t>
        <a:bodyPr/>
        <a:lstStyle/>
        <a:p>
          <a:endParaRPr lang="en-US"/>
        </a:p>
      </dgm:t>
    </dgm:pt>
    <dgm:pt modelId="{7171D0E6-0C8F-4755-AAB2-F2508396B2FC}" type="sibTrans" cxnId="{FF89EE0B-3B7E-4C8E-949C-59F86991214B}">
      <dgm:prSet/>
      <dgm:spPr/>
      <dgm:t>
        <a:bodyPr/>
        <a:lstStyle/>
        <a:p>
          <a:endParaRPr lang="en-US"/>
        </a:p>
      </dgm:t>
    </dgm:pt>
    <dgm:pt modelId="{D4C111A9-F929-474B-8869-FF9EE5628734}">
      <dgm:prSet/>
      <dgm:spPr/>
      <dgm:t>
        <a:bodyPr/>
        <a:lstStyle/>
        <a:p>
          <a:r>
            <a:rPr lang="en-US"/>
            <a:t>Research Processes</a:t>
          </a:r>
        </a:p>
      </dgm:t>
    </dgm:pt>
    <dgm:pt modelId="{EFEAFA80-42C5-4CB7-9EA1-276A2B214D3B}" type="parTrans" cxnId="{E67CDBE9-9C5D-4513-9BC7-4800ABFCEFE4}">
      <dgm:prSet/>
      <dgm:spPr/>
      <dgm:t>
        <a:bodyPr/>
        <a:lstStyle/>
        <a:p>
          <a:endParaRPr lang="en-US"/>
        </a:p>
      </dgm:t>
    </dgm:pt>
    <dgm:pt modelId="{12CFE169-D655-4537-8AC0-15EACB192976}" type="sibTrans" cxnId="{E67CDBE9-9C5D-4513-9BC7-4800ABFCEFE4}">
      <dgm:prSet/>
      <dgm:spPr/>
      <dgm:t>
        <a:bodyPr/>
        <a:lstStyle/>
        <a:p>
          <a:endParaRPr lang="en-US"/>
        </a:p>
      </dgm:t>
    </dgm:pt>
    <dgm:pt modelId="{8A10F704-3985-43F5-AEFD-3C975AE467B2}">
      <dgm:prSet/>
      <dgm:spPr/>
      <dgm:t>
        <a:bodyPr/>
        <a:lstStyle/>
        <a:p>
          <a:r>
            <a:rPr lang="en-US"/>
            <a:t>Challenges</a:t>
          </a:r>
        </a:p>
      </dgm:t>
    </dgm:pt>
    <dgm:pt modelId="{D0856514-FDBA-425B-BC4A-F6617DD25C9B}" type="parTrans" cxnId="{1DD984D2-9E76-4C8A-91C5-497A9534CF2A}">
      <dgm:prSet/>
      <dgm:spPr/>
      <dgm:t>
        <a:bodyPr/>
        <a:lstStyle/>
        <a:p>
          <a:endParaRPr lang="en-US"/>
        </a:p>
      </dgm:t>
    </dgm:pt>
    <dgm:pt modelId="{598143DE-359D-40DC-99D4-0D7B684CEA1A}" type="sibTrans" cxnId="{1DD984D2-9E76-4C8A-91C5-497A9534CF2A}">
      <dgm:prSet/>
      <dgm:spPr/>
      <dgm:t>
        <a:bodyPr/>
        <a:lstStyle/>
        <a:p>
          <a:endParaRPr lang="en-US"/>
        </a:p>
      </dgm:t>
    </dgm:pt>
    <dgm:pt modelId="{97E3D950-7145-42C1-9D35-CE2BC859112D}">
      <dgm:prSet/>
      <dgm:spPr/>
      <dgm:t>
        <a:bodyPr/>
        <a:lstStyle/>
        <a:p>
          <a:r>
            <a:rPr lang="en-US"/>
            <a:t>Results</a:t>
          </a:r>
        </a:p>
      </dgm:t>
    </dgm:pt>
    <dgm:pt modelId="{CC7A72BD-60E0-4AA9-859E-F55EE7E60980}" type="parTrans" cxnId="{80A62643-439C-4187-A5E6-230B50EFC3E3}">
      <dgm:prSet/>
      <dgm:spPr/>
      <dgm:t>
        <a:bodyPr/>
        <a:lstStyle/>
        <a:p>
          <a:endParaRPr lang="en-US"/>
        </a:p>
      </dgm:t>
    </dgm:pt>
    <dgm:pt modelId="{9DF7D383-6AE5-4B38-9283-772EE2FCB262}" type="sibTrans" cxnId="{80A62643-439C-4187-A5E6-230B50EFC3E3}">
      <dgm:prSet/>
      <dgm:spPr/>
      <dgm:t>
        <a:bodyPr/>
        <a:lstStyle/>
        <a:p>
          <a:endParaRPr lang="en-US"/>
        </a:p>
      </dgm:t>
    </dgm:pt>
    <dgm:pt modelId="{EC74A584-6522-4B31-9CD6-71FAD19D7C29}">
      <dgm:prSet/>
      <dgm:spPr/>
      <dgm:t>
        <a:bodyPr/>
        <a:lstStyle/>
        <a:p>
          <a:r>
            <a:rPr lang="en-US"/>
            <a:t>Verification Plan</a:t>
          </a:r>
        </a:p>
      </dgm:t>
    </dgm:pt>
    <dgm:pt modelId="{A43F5D32-0E8D-4DBE-A92F-469FEA530136}" type="parTrans" cxnId="{CE09CD2D-5C7A-482F-A3CA-D00E213CEC78}">
      <dgm:prSet/>
      <dgm:spPr/>
      <dgm:t>
        <a:bodyPr/>
        <a:lstStyle/>
        <a:p>
          <a:endParaRPr lang="en-US"/>
        </a:p>
      </dgm:t>
    </dgm:pt>
    <dgm:pt modelId="{F034AC68-EFD4-44C6-B794-B7C1C930239C}" type="sibTrans" cxnId="{CE09CD2D-5C7A-482F-A3CA-D00E213CEC78}">
      <dgm:prSet/>
      <dgm:spPr/>
      <dgm:t>
        <a:bodyPr/>
        <a:lstStyle/>
        <a:p>
          <a:endParaRPr lang="en-US"/>
        </a:p>
      </dgm:t>
    </dgm:pt>
    <dgm:pt modelId="{4AAE5A5F-0586-4A39-8D9E-B92324B75CA4}" type="pres">
      <dgm:prSet presAssocID="{D8B08EC4-6788-4805-B930-329C088820D2}" presName="vert0" presStyleCnt="0">
        <dgm:presLayoutVars>
          <dgm:dir/>
          <dgm:animOne val="branch"/>
          <dgm:animLvl val="lvl"/>
        </dgm:presLayoutVars>
      </dgm:prSet>
      <dgm:spPr/>
    </dgm:pt>
    <dgm:pt modelId="{8B70BA01-A4B0-4D81-B3A5-BB80F02AE027}" type="pres">
      <dgm:prSet presAssocID="{7479A468-B06C-42D1-B2D6-26E5B2759BD9}" presName="thickLine" presStyleLbl="alignNode1" presStyleIdx="0" presStyleCnt="9"/>
      <dgm:spPr/>
    </dgm:pt>
    <dgm:pt modelId="{0CF4630D-098F-4D99-9820-F700D175F199}" type="pres">
      <dgm:prSet presAssocID="{7479A468-B06C-42D1-B2D6-26E5B2759BD9}" presName="horz1" presStyleCnt="0"/>
      <dgm:spPr/>
    </dgm:pt>
    <dgm:pt modelId="{8DE2E44A-910A-4793-900A-4AE7C588EBCA}" type="pres">
      <dgm:prSet presAssocID="{7479A468-B06C-42D1-B2D6-26E5B2759BD9}" presName="tx1" presStyleLbl="revTx" presStyleIdx="0" presStyleCnt="9"/>
      <dgm:spPr/>
    </dgm:pt>
    <dgm:pt modelId="{CCF67C52-C4F6-4295-834D-10B9A5D1C1F6}" type="pres">
      <dgm:prSet presAssocID="{7479A468-B06C-42D1-B2D6-26E5B2759BD9}" presName="vert1" presStyleCnt="0"/>
      <dgm:spPr/>
    </dgm:pt>
    <dgm:pt modelId="{4C5B9A59-5124-4FBD-84C8-E1CCE88EB8FD}" type="pres">
      <dgm:prSet presAssocID="{BE739FF1-140A-4E70-BC7E-F33E8963FA8F}" presName="thickLine" presStyleLbl="alignNode1" presStyleIdx="1" presStyleCnt="9"/>
      <dgm:spPr/>
    </dgm:pt>
    <dgm:pt modelId="{32CBF452-974D-4DB8-8BA5-D3DA346E50C0}" type="pres">
      <dgm:prSet presAssocID="{BE739FF1-140A-4E70-BC7E-F33E8963FA8F}" presName="horz1" presStyleCnt="0"/>
      <dgm:spPr/>
    </dgm:pt>
    <dgm:pt modelId="{F025BC1B-2E8B-4100-A808-3D71E436AC27}" type="pres">
      <dgm:prSet presAssocID="{BE739FF1-140A-4E70-BC7E-F33E8963FA8F}" presName="tx1" presStyleLbl="revTx" presStyleIdx="1" presStyleCnt="9"/>
      <dgm:spPr/>
    </dgm:pt>
    <dgm:pt modelId="{AD331FCB-9A69-49AA-B365-5058F88719B8}" type="pres">
      <dgm:prSet presAssocID="{BE739FF1-140A-4E70-BC7E-F33E8963FA8F}" presName="vert1" presStyleCnt="0"/>
      <dgm:spPr/>
    </dgm:pt>
    <dgm:pt modelId="{4413F1E2-CAA6-4064-A3E6-DADFFAEF9BA1}" type="pres">
      <dgm:prSet presAssocID="{7EBBEB7B-DFD7-477C-8F7F-974AB8733A11}" presName="thickLine" presStyleLbl="alignNode1" presStyleIdx="2" presStyleCnt="9"/>
      <dgm:spPr/>
    </dgm:pt>
    <dgm:pt modelId="{2C6B158D-9C5D-41C0-95F2-AB1036587FC0}" type="pres">
      <dgm:prSet presAssocID="{7EBBEB7B-DFD7-477C-8F7F-974AB8733A11}" presName="horz1" presStyleCnt="0"/>
      <dgm:spPr/>
    </dgm:pt>
    <dgm:pt modelId="{8CE70F6C-C0E3-4FD5-AB2A-2CD7B6ACE9E7}" type="pres">
      <dgm:prSet presAssocID="{7EBBEB7B-DFD7-477C-8F7F-974AB8733A11}" presName="tx1" presStyleLbl="revTx" presStyleIdx="2" presStyleCnt="9"/>
      <dgm:spPr/>
    </dgm:pt>
    <dgm:pt modelId="{1A850EF2-6190-4ECB-8850-4C1FBEA04CC9}" type="pres">
      <dgm:prSet presAssocID="{7EBBEB7B-DFD7-477C-8F7F-974AB8733A11}" presName="vert1" presStyleCnt="0"/>
      <dgm:spPr/>
    </dgm:pt>
    <dgm:pt modelId="{7E449BC8-446B-45D6-A226-427929F72A47}" type="pres">
      <dgm:prSet presAssocID="{1BA603B9-51C0-47E5-A5AC-8489055D6B10}" presName="thickLine" presStyleLbl="alignNode1" presStyleIdx="3" presStyleCnt="9"/>
      <dgm:spPr/>
    </dgm:pt>
    <dgm:pt modelId="{349F52B0-7FD5-4D26-A5F0-512C01AEE898}" type="pres">
      <dgm:prSet presAssocID="{1BA603B9-51C0-47E5-A5AC-8489055D6B10}" presName="horz1" presStyleCnt="0"/>
      <dgm:spPr/>
    </dgm:pt>
    <dgm:pt modelId="{569C9321-69C5-46A7-9F31-787AD4C2ADDF}" type="pres">
      <dgm:prSet presAssocID="{1BA603B9-51C0-47E5-A5AC-8489055D6B10}" presName="tx1" presStyleLbl="revTx" presStyleIdx="3" presStyleCnt="9"/>
      <dgm:spPr/>
    </dgm:pt>
    <dgm:pt modelId="{67DF0EB1-A575-4D64-8830-538BBCE68DFF}" type="pres">
      <dgm:prSet presAssocID="{1BA603B9-51C0-47E5-A5AC-8489055D6B10}" presName="vert1" presStyleCnt="0"/>
      <dgm:spPr/>
    </dgm:pt>
    <dgm:pt modelId="{525D4B51-AAA3-4D89-8709-876FFBF2AEBC}" type="pres">
      <dgm:prSet presAssocID="{E8E4F38A-6DB6-44FE-8ADD-DEA407870980}" presName="thickLine" presStyleLbl="alignNode1" presStyleIdx="4" presStyleCnt="9"/>
      <dgm:spPr/>
    </dgm:pt>
    <dgm:pt modelId="{8CD11C6D-5346-4942-B602-DBD3E6F2C693}" type="pres">
      <dgm:prSet presAssocID="{E8E4F38A-6DB6-44FE-8ADD-DEA407870980}" presName="horz1" presStyleCnt="0"/>
      <dgm:spPr/>
    </dgm:pt>
    <dgm:pt modelId="{EBD31717-2FF2-4A76-9A39-5AA6D5635B8D}" type="pres">
      <dgm:prSet presAssocID="{E8E4F38A-6DB6-44FE-8ADD-DEA407870980}" presName="tx1" presStyleLbl="revTx" presStyleIdx="4" presStyleCnt="9"/>
      <dgm:spPr/>
    </dgm:pt>
    <dgm:pt modelId="{E946C834-3B58-4B20-B0C4-21EC5C60981F}" type="pres">
      <dgm:prSet presAssocID="{E8E4F38A-6DB6-44FE-8ADD-DEA407870980}" presName="vert1" presStyleCnt="0"/>
      <dgm:spPr/>
    </dgm:pt>
    <dgm:pt modelId="{3CBBCE8B-76B6-41DD-A573-8DD401AB4E8E}" type="pres">
      <dgm:prSet presAssocID="{D4C111A9-F929-474B-8869-FF9EE5628734}" presName="thickLine" presStyleLbl="alignNode1" presStyleIdx="5" presStyleCnt="9"/>
      <dgm:spPr/>
    </dgm:pt>
    <dgm:pt modelId="{D527882B-D5F4-47E2-9BFF-F7AB0C883F7F}" type="pres">
      <dgm:prSet presAssocID="{D4C111A9-F929-474B-8869-FF9EE5628734}" presName="horz1" presStyleCnt="0"/>
      <dgm:spPr/>
    </dgm:pt>
    <dgm:pt modelId="{BAB01955-1CAE-4403-9953-C3C2C8716BE3}" type="pres">
      <dgm:prSet presAssocID="{D4C111A9-F929-474B-8869-FF9EE5628734}" presName="tx1" presStyleLbl="revTx" presStyleIdx="5" presStyleCnt="9"/>
      <dgm:spPr/>
    </dgm:pt>
    <dgm:pt modelId="{B3803AD6-5BF4-46DD-BBA8-BB2EBA753DBB}" type="pres">
      <dgm:prSet presAssocID="{D4C111A9-F929-474B-8869-FF9EE5628734}" presName="vert1" presStyleCnt="0"/>
      <dgm:spPr/>
    </dgm:pt>
    <dgm:pt modelId="{AB373CAC-206A-46AE-824D-54B7F6BA8257}" type="pres">
      <dgm:prSet presAssocID="{8A10F704-3985-43F5-AEFD-3C975AE467B2}" presName="thickLine" presStyleLbl="alignNode1" presStyleIdx="6" presStyleCnt="9"/>
      <dgm:spPr/>
    </dgm:pt>
    <dgm:pt modelId="{27215BAC-B8E8-4560-B390-90B8EB1107A1}" type="pres">
      <dgm:prSet presAssocID="{8A10F704-3985-43F5-AEFD-3C975AE467B2}" presName="horz1" presStyleCnt="0"/>
      <dgm:spPr/>
    </dgm:pt>
    <dgm:pt modelId="{8270170E-DA56-4BDC-A822-426A32B978F4}" type="pres">
      <dgm:prSet presAssocID="{8A10F704-3985-43F5-AEFD-3C975AE467B2}" presName="tx1" presStyleLbl="revTx" presStyleIdx="6" presStyleCnt="9"/>
      <dgm:spPr/>
    </dgm:pt>
    <dgm:pt modelId="{884A4842-DA81-402A-9F22-502CA694016A}" type="pres">
      <dgm:prSet presAssocID="{8A10F704-3985-43F5-AEFD-3C975AE467B2}" presName="vert1" presStyleCnt="0"/>
      <dgm:spPr/>
    </dgm:pt>
    <dgm:pt modelId="{9DD1EA41-7913-4038-B3AA-6F7D060442B7}" type="pres">
      <dgm:prSet presAssocID="{97E3D950-7145-42C1-9D35-CE2BC859112D}" presName="thickLine" presStyleLbl="alignNode1" presStyleIdx="7" presStyleCnt="9"/>
      <dgm:spPr/>
    </dgm:pt>
    <dgm:pt modelId="{F19CD136-9CC1-4F33-A62C-5091370928C9}" type="pres">
      <dgm:prSet presAssocID="{97E3D950-7145-42C1-9D35-CE2BC859112D}" presName="horz1" presStyleCnt="0"/>
      <dgm:spPr/>
    </dgm:pt>
    <dgm:pt modelId="{3873A10B-2850-4931-BD1A-F19F5D1C8458}" type="pres">
      <dgm:prSet presAssocID="{97E3D950-7145-42C1-9D35-CE2BC859112D}" presName="tx1" presStyleLbl="revTx" presStyleIdx="7" presStyleCnt="9"/>
      <dgm:spPr/>
    </dgm:pt>
    <dgm:pt modelId="{108ED4D7-1F16-4304-B193-057B8377BF48}" type="pres">
      <dgm:prSet presAssocID="{97E3D950-7145-42C1-9D35-CE2BC859112D}" presName="vert1" presStyleCnt="0"/>
      <dgm:spPr/>
    </dgm:pt>
    <dgm:pt modelId="{8579BB9A-529B-4D4A-A6B7-814BFD15FEA7}" type="pres">
      <dgm:prSet presAssocID="{EC74A584-6522-4B31-9CD6-71FAD19D7C29}" presName="thickLine" presStyleLbl="alignNode1" presStyleIdx="8" presStyleCnt="9"/>
      <dgm:spPr/>
    </dgm:pt>
    <dgm:pt modelId="{5AC7E07A-5F01-4BF2-B936-9D8231422CB2}" type="pres">
      <dgm:prSet presAssocID="{EC74A584-6522-4B31-9CD6-71FAD19D7C29}" presName="horz1" presStyleCnt="0"/>
      <dgm:spPr/>
    </dgm:pt>
    <dgm:pt modelId="{4D3DDCEF-8E96-4103-ADB8-EF52BC3E9D03}" type="pres">
      <dgm:prSet presAssocID="{EC74A584-6522-4B31-9CD6-71FAD19D7C29}" presName="tx1" presStyleLbl="revTx" presStyleIdx="8" presStyleCnt="9"/>
      <dgm:spPr/>
    </dgm:pt>
    <dgm:pt modelId="{AAD46B55-6F6C-4713-92A8-7A24F7C6B623}" type="pres">
      <dgm:prSet presAssocID="{EC74A584-6522-4B31-9CD6-71FAD19D7C29}" presName="vert1" presStyleCnt="0"/>
      <dgm:spPr/>
    </dgm:pt>
  </dgm:ptLst>
  <dgm:cxnLst>
    <dgm:cxn modelId="{F9A82106-158C-4623-95FD-8D37703D0BEB}" type="presOf" srcId="{BE739FF1-140A-4E70-BC7E-F33E8963FA8F}" destId="{F025BC1B-2E8B-4100-A808-3D71E436AC27}" srcOrd="0" destOrd="0" presId="urn:microsoft.com/office/officeart/2008/layout/LinedList"/>
    <dgm:cxn modelId="{FF89EE0B-3B7E-4C8E-949C-59F86991214B}" srcId="{D8B08EC4-6788-4805-B930-329C088820D2}" destId="{E8E4F38A-6DB6-44FE-8ADD-DEA407870980}" srcOrd="4" destOrd="0" parTransId="{52DEEFFE-6FEC-480E-AD99-ABEF9998FB5E}" sibTransId="{7171D0E6-0C8F-4755-AAB2-F2508396B2FC}"/>
    <dgm:cxn modelId="{CE09CD2D-5C7A-482F-A3CA-D00E213CEC78}" srcId="{D8B08EC4-6788-4805-B930-329C088820D2}" destId="{EC74A584-6522-4B31-9CD6-71FAD19D7C29}" srcOrd="8" destOrd="0" parTransId="{A43F5D32-0E8D-4DBE-A92F-469FEA530136}" sibTransId="{F034AC68-EFD4-44C6-B794-B7C1C930239C}"/>
    <dgm:cxn modelId="{3FF02B2F-2BE8-4E3A-96C3-BCA7E1153964}" type="presOf" srcId="{E8E4F38A-6DB6-44FE-8ADD-DEA407870980}" destId="{EBD31717-2FF2-4A76-9A39-5AA6D5635B8D}" srcOrd="0" destOrd="0" presId="urn:microsoft.com/office/officeart/2008/layout/LinedList"/>
    <dgm:cxn modelId="{8D68575E-A821-4730-AEE7-4F036FB8B7FC}" srcId="{D8B08EC4-6788-4805-B930-329C088820D2}" destId="{7479A468-B06C-42D1-B2D6-26E5B2759BD9}" srcOrd="0" destOrd="0" parTransId="{276756B1-5A9F-44A6-870C-8FF8C8299E73}" sibTransId="{F888B2BD-C22C-419B-816F-4B14EB1D3DE8}"/>
    <dgm:cxn modelId="{21714D62-9C2E-489A-B298-F0858936E3AC}" type="presOf" srcId="{D8B08EC4-6788-4805-B930-329C088820D2}" destId="{4AAE5A5F-0586-4A39-8D9E-B92324B75CA4}" srcOrd="0" destOrd="0" presId="urn:microsoft.com/office/officeart/2008/layout/LinedList"/>
    <dgm:cxn modelId="{80A62643-439C-4187-A5E6-230B50EFC3E3}" srcId="{D8B08EC4-6788-4805-B930-329C088820D2}" destId="{97E3D950-7145-42C1-9D35-CE2BC859112D}" srcOrd="7" destOrd="0" parTransId="{CC7A72BD-60E0-4AA9-859E-F55EE7E60980}" sibTransId="{9DF7D383-6AE5-4B38-9283-772EE2FCB262}"/>
    <dgm:cxn modelId="{330A0A6C-461E-469D-9950-2A774A0210FE}" srcId="{D8B08EC4-6788-4805-B930-329C088820D2}" destId="{BE739FF1-140A-4E70-BC7E-F33E8963FA8F}" srcOrd="1" destOrd="0" parTransId="{14950DC2-90AB-4B05-BB6E-CBE56CFE1688}" sibTransId="{9C862EAC-83E1-43A7-9EC6-D82044C80042}"/>
    <dgm:cxn modelId="{80F21950-7A93-4E86-ADFA-ABFE19EEA4A8}" type="presOf" srcId="{97E3D950-7145-42C1-9D35-CE2BC859112D}" destId="{3873A10B-2850-4931-BD1A-F19F5D1C8458}" srcOrd="0" destOrd="0" presId="urn:microsoft.com/office/officeart/2008/layout/LinedList"/>
    <dgm:cxn modelId="{5DA91452-12CD-49BF-A993-B6252CD181E5}" type="presOf" srcId="{7479A468-B06C-42D1-B2D6-26E5B2759BD9}" destId="{8DE2E44A-910A-4793-900A-4AE7C588EBCA}" srcOrd="0" destOrd="0" presId="urn:microsoft.com/office/officeart/2008/layout/LinedList"/>
    <dgm:cxn modelId="{DBFA187A-4541-4C52-A90D-4AD7D9DEDA33}" type="presOf" srcId="{7EBBEB7B-DFD7-477C-8F7F-974AB8733A11}" destId="{8CE70F6C-C0E3-4FD5-AB2A-2CD7B6ACE9E7}" srcOrd="0" destOrd="0" presId="urn:microsoft.com/office/officeart/2008/layout/LinedList"/>
    <dgm:cxn modelId="{A681047C-DD66-4EFC-9AF6-F0D6C5A56209}" type="presOf" srcId="{D4C111A9-F929-474B-8869-FF9EE5628734}" destId="{BAB01955-1CAE-4403-9953-C3C2C8716BE3}" srcOrd="0" destOrd="0" presId="urn:microsoft.com/office/officeart/2008/layout/LinedList"/>
    <dgm:cxn modelId="{0A384892-2BF9-4D23-9928-484419D6E7D6}" type="presOf" srcId="{1BA603B9-51C0-47E5-A5AC-8489055D6B10}" destId="{569C9321-69C5-46A7-9F31-787AD4C2ADDF}" srcOrd="0" destOrd="0" presId="urn:microsoft.com/office/officeart/2008/layout/LinedList"/>
    <dgm:cxn modelId="{6A2BADB9-E941-44D3-8AC8-9B6C8CF958E5}" type="presOf" srcId="{EC74A584-6522-4B31-9CD6-71FAD19D7C29}" destId="{4D3DDCEF-8E96-4103-ADB8-EF52BC3E9D03}" srcOrd="0" destOrd="0" presId="urn:microsoft.com/office/officeart/2008/layout/LinedList"/>
    <dgm:cxn modelId="{D0147EBA-E215-4CCC-9832-2313CA360C32}" type="presOf" srcId="{8A10F704-3985-43F5-AEFD-3C975AE467B2}" destId="{8270170E-DA56-4BDC-A822-426A32B978F4}" srcOrd="0" destOrd="0" presId="urn:microsoft.com/office/officeart/2008/layout/LinedList"/>
    <dgm:cxn modelId="{1DD984D2-9E76-4C8A-91C5-497A9534CF2A}" srcId="{D8B08EC4-6788-4805-B930-329C088820D2}" destId="{8A10F704-3985-43F5-AEFD-3C975AE467B2}" srcOrd="6" destOrd="0" parTransId="{D0856514-FDBA-425B-BC4A-F6617DD25C9B}" sibTransId="{598143DE-359D-40DC-99D4-0D7B684CEA1A}"/>
    <dgm:cxn modelId="{424917DA-6E42-4F16-A5AB-DF4B1C56316B}" srcId="{D8B08EC4-6788-4805-B930-329C088820D2}" destId="{7EBBEB7B-DFD7-477C-8F7F-974AB8733A11}" srcOrd="2" destOrd="0" parTransId="{D42C05EA-3994-4458-8943-65F3492C8364}" sibTransId="{86AFAAAE-ED8F-460D-AD79-A00125FC137B}"/>
    <dgm:cxn modelId="{E67CDBE9-9C5D-4513-9BC7-4800ABFCEFE4}" srcId="{D8B08EC4-6788-4805-B930-329C088820D2}" destId="{D4C111A9-F929-474B-8869-FF9EE5628734}" srcOrd="5" destOrd="0" parTransId="{EFEAFA80-42C5-4CB7-9EA1-276A2B214D3B}" sibTransId="{12CFE169-D655-4537-8AC0-15EACB192976}"/>
    <dgm:cxn modelId="{4E60DDEB-FCB1-4BC8-836C-6CFD7403F91A}" srcId="{D8B08EC4-6788-4805-B930-329C088820D2}" destId="{1BA603B9-51C0-47E5-A5AC-8489055D6B10}" srcOrd="3" destOrd="0" parTransId="{F01184FD-7F4A-4F94-8DDF-63BB47C8BC88}" sibTransId="{FFC10584-3E1A-4494-A2A6-7FA0D41E9C79}"/>
    <dgm:cxn modelId="{020A3201-888B-4DB3-BD20-5CD7294D0CE5}" type="presParOf" srcId="{4AAE5A5F-0586-4A39-8D9E-B92324B75CA4}" destId="{8B70BA01-A4B0-4D81-B3A5-BB80F02AE027}" srcOrd="0" destOrd="0" presId="urn:microsoft.com/office/officeart/2008/layout/LinedList"/>
    <dgm:cxn modelId="{A70EC582-1920-4880-85B3-67AD598448A6}" type="presParOf" srcId="{4AAE5A5F-0586-4A39-8D9E-B92324B75CA4}" destId="{0CF4630D-098F-4D99-9820-F700D175F199}" srcOrd="1" destOrd="0" presId="urn:microsoft.com/office/officeart/2008/layout/LinedList"/>
    <dgm:cxn modelId="{90C240E9-BE36-4C98-AB8C-50492EDB0C85}" type="presParOf" srcId="{0CF4630D-098F-4D99-9820-F700D175F199}" destId="{8DE2E44A-910A-4793-900A-4AE7C588EBCA}" srcOrd="0" destOrd="0" presId="urn:microsoft.com/office/officeart/2008/layout/LinedList"/>
    <dgm:cxn modelId="{650C18A1-E2A6-4630-A964-AE3C708E7193}" type="presParOf" srcId="{0CF4630D-098F-4D99-9820-F700D175F199}" destId="{CCF67C52-C4F6-4295-834D-10B9A5D1C1F6}" srcOrd="1" destOrd="0" presId="urn:microsoft.com/office/officeart/2008/layout/LinedList"/>
    <dgm:cxn modelId="{821A059A-33FE-49E4-A018-7037B35C2C0B}" type="presParOf" srcId="{4AAE5A5F-0586-4A39-8D9E-B92324B75CA4}" destId="{4C5B9A59-5124-4FBD-84C8-E1CCE88EB8FD}" srcOrd="2" destOrd="0" presId="urn:microsoft.com/office/officeart/2008/layout/LinedList"/>
    <dgm:cxn modelId="{151D81A1-7B2D-4019-B4E3-5310F53E42A9}" type="presParOf" srcId="{4AAE5A5F-0586-4A39-8D9E-B92324B75CA4}" destId="{32CBF452-974D-4DB8-8BA5-D3DA346E50C0}" srcOrd="3" destOrd="0" presId="urn:microsoft.com/office/officeart/2008/layout/LinedList"/>
    <dgm:cxn modelId="{0328F6A0-058A-4143-BDF0-82C98B17DF7D}" type="presParOf" srcId="{32CBF452-974D-4DB8-8BA5-D3DA346E50C0}" destId="{F025BC1B-2E8B-4100-A808-3D71E436AC27}" srcOrd="0" destOrd="0" presId="urn:microsoft.com/office/officeart/2008/layout/LinedList"/>
    <dgm:cxn modelId="{2A8A218C-5493-4C1E-977A-DF04A2BB72D9}" type="presParOf" srcId="{32CBF452-974D-4DB8-8BA5-D3DA346E50C0}" destId="{AD331FCB-9A69-49AA-B365-5058F88719B8}" srcOrd="1" destOrd="0" presId="urn:microsoft.com/office/officeart/2008/layout/LinedList"/>
    <dgm:cxn modelId="{7C8597CE-D124-495F-927F-197D36B6A40D}" type="presParOf" srcId="{4AAE5A5F-0586-4A39-8D9E-B92324B75CA4}" destId="{4413F1E2-CAA6-4064-A3E6-DADFFAEF9BA1}" srcOrd="4" destOrd="0" presId="urn:microsoft.com/office/officeart/2008/layout/LinedList"/>
    <dgm:cxn modelId="{C89AFAA2-D399-452A-9B6E-880884861483}" type="presParOf" srcId="{4AAE5A5F-0586-4A39-8D9E-B92324B75CA4}" destId="{2C6B158D-9C5D-41C0-95F2-AB1036587FC0}" srcOrd="5" destOrd="0" presId="urn:microsoft.com/office/officeart/2008/layout/LinedList"/>
    <dgm:cxn modelId="{0D48A2B8-58A0-4297-B249-40FCC69DE842}" type="presParOf" srcId="{2C6B158D-9C5D-41C0-95F2-AB1036587FC0}" destId="{8CE70F6C-C0E3-4FD5-AB2A-2CD7B6ACE9E7}" srcOrd="0" destOrd="0" presId="urn:microsoft.com/office/officeart/2008/layout/LinedList"/>
    <dgm:cxn modelId="{8C4E7636-6D2E-4C77-A0FD-219D28B08392}" type="presParOf" srcId="{2C6B158D-9C5D-41C0-95F2-AB1036587FC0}" destId="{1A850EF2-6190-4ECB-8850-4C1FBEA04CC9}" srcOrd="1" destOrd="0" presId="urn:microsoft.com/office/officeart/2008/layout/LinedList"/>
    <dgm:cxn modelId="{A42F4C4F-93F7-44CF-827E-ABA21CBB7869}" type="presParOf" srcId="{4AAE5A5F-0586-4A39-8D9E-B92324B75CA4}" destId="{7E449BC8-446B-45D6-A226-427929F72A47}" srcOrd="6" destOrd="0" presId="urn:microsoft.com/office/officeart/2008/layout/LinedList"/>
    <dgm:cxn modelId="{E5EABC15-1B83-4768-AF58-377F016D2D71}" type="presParOf" srcId="{4AAE5A5F-0586-4A39-8D9E-B92324B75CA4}" destId="{349F52B0-7FD5-4D26-A5F0-512C01AEE898}" srcOrd="7" destOrd="0" presId="urn:microsoft.com/office/officeart/2008/layout/LinedList"/>
    <dgm:cxn modelId="{F633A3AE-B29D-4DBA-8BCC-E80ADCDEE437}" type="presParOf" srcId="{349F52B0-7FD5-4D26-A5F0-512C01AEE898}" destId="{569C9321-69C5-46A7-9F31-787AD4C2ADDF}" srcOrd="0" destOrd="0" presId="urn:microsoft.com/office/officeart/2008/layout/LinedList"/>
    <dgm:cxn modelId="{0E6DE931-5545-45DA-9EAD-0FBB4E54F860}" type="presParOf" srcId="{349F52B0-7FD5-4D26-A5F0-512C01AEE898}" destId="{67DF0EB1-A575-4D64-8830-538BBCE68DFF}" srcOrd="1" destOrd="0" presId="urn:microsoft.com/office/officeart/2008/layout/LinedList"/>
    <dgm:cxn modelId="{C55528D2-5D72-4750-90B1-4D6D1AE65D69}" type="presParOf" srcId="{4AAE5A5F-0586-4A39-8D9E-B92324B75CA4}" destId="{525D4B51-AAA3-4D89-8709-876FFBF2AEBC}" srcOrd="8" destOrd="0" presId="urn:microsoft.com/office/officeart/2008/layout/LinedList"/>
    <dgm:cxn modelId="{DD57970E-F030-429A-AF79-E17F541402A3}" type="presParOf" srcId="{4AAE5A5F-0586-4A39-8D9E-B92324B75CA4}" destId="{8CD11C6D-5346-4942-B602-DBD3E6F2C693}" srcOrd="9" destOrd="0" presId="urn:microsoft.com/office/officeart/2008/layout/LinedList"/>
    <dgm:cxn modelId="{70519FD2-7EA6-4636-8FB9-906D4D8B9C57}" type="presParOf" srcId="{8CD11C6D-5346-4942-B602-DBD3E6F2C693}" destId="{EBD31717-2FF2-4A76-9A39-5AA6D5635B8D}" srcOrd="0" destOrd="0" presId="urn:microsoft.com/office/officeart/2008/layout/LinedList"/>
    <dgm:cxn modelId="{55B25391-8E9E-480A-826D-50E3890CC1DE}" type="presParOf" srcId="{8CD11C6D-5346-4942-B602-DBD3E6F2C693}" destId="{E946C834-3B58-4B20-B0C4-21EC5C60981F}" srcOrd="1" destOrd="0" presId="urn:microsoft.com/office/officeart/2008/layout/LinedList"/>
    <dgm:cxn modelId="{75BC1673-510B-4860-A9D1-77978D65372D}" type="presParOf" srcId="{4AAE5A5F-0586-4A39-8D9E-B92324B75CA4}" destId="{3CBBCE8B-76B6-41DD-A573-8DD401AB4E8E}" srcOrd="10" destOrd="0" presId="urn:microsoft.com/office/officeart/2008/layout/LinedList"/>
    <dgm:cxn modelId="{03F37AFC-F797-419A-9217-E136E812F240}" type="presParOf" srcId="{4AAE5A5F-0586-4A39-8D9E-B92324B75CA4}" destId="{D527882B-D5F4-47E2-9BFF-F7AB0C883F7F}" srcOrd="11" destOrd="0" presId="urn:microsoft.com/office/officeart/2008/layout/LinedList"/>
    <dgm:cxn modelId="{92789EB8-F11F-4209-9186-D1D9E9F46ADE}" type="presParOf" srcId="{D527882B-D5F4-47E2-9BFF-F7AB0C883F7F}" destId="{BAB01955-1CAE-4403-9953-C3C2C8716BE3}" srcOrd="0" destOrd="0" presId="urn:microsoft.com/office/officeart/2008/layout/LinedList"/>
    <dgm:cxn modelId="{E5B94CC1-A5FE-4A7A-996E-BEA7FA8D3129}" type="presParOf" srcId="{D527882B-D5F4-47E2-9BFF-F7AB0C883F7F}" destId="{B3803AD6-5BF4-46DD-BBA8-BB2EBA753DBB}" srcOrd="1" destOrd="0" presId="urn:microsoft.com/office/officeart/2008/layout/LinedList"/>
    <dgm:cxn modelId="{3630A351-61F3-46AA-A0F3-6BF41E710E9D}" type="presParOf" srcId="{4AAE5A5F-0586-4A39-8D9E-B92324B75CA4}" destId="{AB373CAC-206A-46AE-824D-54B7F6BA8257}" srcOrd="12" destOrd="0" presId="urn:microsoft.com/office/officeart/2008/layout/LinedList"/>
    <dgm:cxn modelId="{D9161554-D782-44AF-843A-6660C82F2C1F}" type="presParOf" srcId="{4AAE5A5F-0586-4A39-8D9E-B92324B75CA4}" destId="{27215BAC-B8E8-4560-B390-90B8EB1107A1}" srcOrd="13" destOrd="0" presId="urn:microsoft.com/office/officeart/2008/layout/LinedList"/>
    <dgm:cxn modelId="{606B163F-BBD3-4EB7-8BF3-5CE086BD1B10}" type="presParOf" srcId="{27215BAC-B8E8-4560-B390-90B8EB1107A1}" destId="{8270170E-DA56-4BDC-A822-426A32B978F4}" srcOrd="0" destOrd="0" presId="urn:microsoft.com/office/officeart/2008/layout/LinedList"/>
    <dgm:cxn modelId="{694949DA-3EBB-4809-A0C0-FDF2F5BA547A}" type="presParOf" srcId="{27215BAC-B8E8-4560-B390-90B8EB1107A1}" destId="{884A4842-DA81-402A-9F22-502CA694016A}" srcOrd="1" destOrd="0" presId="urn:microsoft.com/office/officeart/2008/layout/LinedList"/>
    <dgm:cxn modelId="{1BADB599-1F0F-43A2-B9C8-A5B757C86B9D}" type="presParOf" srcId="{4AAE5A5F-0586-4A39-8D9E-B92324B75CA4}" destId="{9DD1EA41-7913-4038-B3AA-6F7D060442B7}" srcOrd="14" destOrd="0" presId="urn:microsoft.com/office/officeart/2008/layout/LinedList"/>
    <dgm:cxn modelId="{4EF06F8B-3DED-4B62-A17C-5D37919DC64B}" type="presParOf" srcId="{4AAE5A5F-0586-4A39-8D9E-B92324B75CA4}" destId="{F19CD136-9CC1-4F33-A62C-5091370928C9}" srcOrd="15" destOrd="0" presId="urn:microsoft.com/office/officeart/2008/layout/LinedList"/>
    <dgm:cxn modelId="{2BDB878A-0756-471B-B416-1EA53CDE029E}" type="presParOf" srcId="{F19CD136-9CC1-4F33-A62C-5091370928C9}" destId="{3873A10B-2850-4931-BD1A-F19F5D1C8458}" srcOrd="0" destOrd="0" presId="urn:microsoft.com/office/officeart/2008/layout/LinedList"/>
    <dgm:cxn modelId="{F3CC149D-6CBE-4FC4-B0B6-6DA1BF9E2EF3}" type="presParOf" srcId="{F19CD136-9CC1-4F33-A62C-5091370928C9}" destId="{108ED4D7-1F16-4304-B193-057B8377BF48}" srcOrd="1" destOrd="0" presId="urn:microsoft.com/office/officeart/2008/layout/LinedList"/>
    <dgm:cxn modelId="{D206EEF6-6162-4C0F-B73B-B7C99790609B}" type="presParOf" srcId="{4AAE5A5F-0586-4A39-8D9E-B92324B75CA4}" destId="{8579BB9A-529B-4D4A-A6B7-814BFD15FEA7}" srcOrd="16" destOrd="0" presId="urn:microsoft.com/office/officeart/2008/layout/LinedList"/>
    <dgm:cxn modelId="{53B7E5B8-9CB1-4106-964D-D45D3AE444B9}" type="presParOf" srcId="{4AAE5A5F-0586-4A39-8D9E-B92324B75CA4}" destId="{5AC7E07A-5F01-4BF2-B936-9D8231422CB2}" srcOrd="17" destOrd="0" presId="urn:microsoft.com/office/officeart/2008/layout/LinedList"/>
    <dgm:cxn modelId="{E3779F16-2840-42C0-AF5C-974A0FD342CA}" type="presParOf" srcId="{5AC7E07A-5F01-4BF2-B936-9D8231422CB2}" destId="{4D3DDCEF-8E96-4103-ADB8-EF52BC3E9D03}" srcOrd="0" destOrd="0" presId="urn:microsoft.com/office/officeart/2008/layout/LinedList"/>
    <dgm:cxn modelId="{BDA75F6C-76CC-45B1-9717-328CEF7CCB0A}" type="presParOf" srcId="{5AC7E07A-5F01-4BF2-B936-9D8231422CB2}" destId="{AAD46B55-6F6C-4713-92A8-7A24F7C6B62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A01-A4B0-4D81-B3A5-BB80F02AE027}">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2E44A-910A-4793-900A-4AE7C588EBCA}">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Introduction</a:t>
          </a:r>
        </a:p>
      </dsp:txBody>
      <dsp:txXfrm>
        <a:off x="0" y="675"/>
        <a:ext cx="6900512" cy="614976"/>
      </dsp:txXfrm>
    </dsp:sp>
    <dsp:sp modelId="{4C5B9A59-5124-4FBD-84C8-E1CCE88EB8FD}">
      <dsp:nvSpPr>
        <dsp:cNvPr id="0" name=""/>
        <dsp:cNvSpPr/>
      </dsp:nvSpPr>
      <dsp:spPr>
        <a:xfrm>
          <a:off x="0" y="615652"/>
          <a:ext cx="6900512" cy="0"/>
        </a:xfrm>
        <a:prstGeom prst="line">
          <a:avLst/>
        </a:prstGeom>
        <a:solidFill>
          <a:schemeClr val="accent2">
            <a:hueOff val="-181920"/>
            <a:satOff val="-10491"/>
            <a:lumOff val="1078"/>
            <a:alphaOff val="0"/>
          </a:schemeClr>
        </a:solidFill>
        <a:ln w="12700" cap="flat" cmpd="sng" algn="ctr">
          <a:solidFill>
            <a:schemeClr val="accent2">
              <a:hueOff val="-181920"/>
              <a:satOff val="-10491"/>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5BC1B-2E8B-4100-A808-3D71E436AC27}">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Goal</a:t>
          </a:r>
        </a:p>
      </dsp:txBody>
      <dsp:txXfrm>
        <a:off x="0" y="615652"/>
        <a:ext cx="6900512" cy="614976"/>
      </dsp:txXfrm>
    </dsp:sp>
    <dsp:sp modelId="{4413F1E2-CAA6-4064-A3E6-DADFFAEF9BA1}">
      <dsp:nvSpPr>
        <dsp:cNvPr id="0" name=""/>
        <dsp:cNvSpPr/>
      </dsp:nvSpPr>
      <dsp:spPr>
        <a:xfrm>
          <a:off x="0" y="1230628"/>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70F6C-C0E3-4FD5-AB2A-2CD7B6ACE9E7}">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Algorithm - solution</a:t>
          </a:r>
        </a:p>
      </dsp:txBody>
      <dsp:txXfrm>
        <a:off x="0" y="1230628"/>
        <a:ext cx="6900512" cy="614976"/>
      </dsp:txXfrm>
    </dsp:sp>
    <dsp:sp modelId="{7E449BC8-446B-45D6-A226-427929F72A47}">
      <dsp:nvSpPr>
        <dsp:cNvPr id="0" name=""/>
        <dsp:cNvSpPr/>
      </dsp:nvSpPr>
      <dsp:spPr>
        <a:xfrm>
          <a:off x="0" y="1845605"/>
          <a:ext cx="6900512" cy="0"/>
        </a:xfrm>
        <a:prstGeom prst="line">
          <a:avLst/>
        </a:prstGeom>
        <a:solidFill>
          <a:schemeClr val="accent2">
            <a:hueOff val="-545761"/>
            <a:satOff val="-31473"/>
            <a:lumOff val="3235"/>
            <a:alphaOff val="0"/>
          </a:schemeClr>
        </a:solidFill>
        <a:ln w="12700" cap="flat" cmpd="sng" algn="ctr">
          <a:solidFill>
            <a:schemeClr val="accent2">
              <a:hueOff val="-545761"/>
              <a:satOff val="-31473"/>
              <a:lumOff val="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9C9321-69C5-46A7-9F31-787AD4C2ADDF}">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Algorithm Stages</a:t>
          </a:r>
        </a:p>
      </dsp:txBody>
      <dsp:txXfrm>
        <a:off x="0" y="1845605"/>
        <a:ext cx="6900512" cy="614976"/>
      </dsp:txXfrm>
    </dsp:sp>
    <dsp:sp modelId="{525D4B51-AAA3-4D89-8709-876FFBF2AEBC}">
      <dsp:nvSpPr>
        <dsp:cNvPr id="0" name=""/>
        <dsp:cNvSpPr/>
      </dsp:nvSpPr>
      <dsp:spPr>
        <a:xfrm>
          <a:off x="0" y="2460582"/>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D31717-2FF2-4A76-9A39-5AA6D5635B8D}">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Expected Achievements</a:t>
          </a:r>
        </a:p>
      </dsp:txBody>
      <dsp:txXfrm>
        <a:off x="0" y="2460582"/>
        <a:ext cx="6900512" cy="614976"/>
      </dsp:txXfrm>
    </dsp:sp>
    <dsp:sp modelId="{3CBBCE8B-76B6-41DD-A573-8DD401AB4E8E}">
      <dsp:nvSpPr>
        <dsp:cNvPr id="0" name=""/>
        <dsp:cNvSpPr/>
      </dsp:nvSpPr>
      <dsp:spPr>
        <a:xfrm>
          <a:off x="0" y="3075558"/>
          <a:ext cx="6900512" cy="0"/>
        </a:xfrm>
        <a:prstGeom prst="line">
          <a:avLst/>
        </a:prstGeom>
        <a:solidFill>
          <a:schemeClr val="accent2">
            <a:hueOff val="-909602"/>
            <a:satOff val="-52455"/>
            <a:lumOff val="5392"/>
            <a:alphaOff val="0"/>
          </a:schemeClr>
        </a:solidFill>
        <a:ln w="12700" cap="flat" cmpd="sng" algn="ctr">
          <a:solidFill>
            <a:schemeClr val="accent2">
              <a:hueOff val="-909602"/>
              <a:satOff val="-52455"/>
              <a:lumOff val="5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01955-1CAE-4403-9953-C3C2C8716BE3}">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Research Processes</a:t>
          </a:r>
        </a:p>
      </dsp:txBody>
      <dsp:txXfrm>
        <a:off x="0" y="3075558"/>
        <a:ext cx="6900512" cy="614976"/>
      </dsp:txXfrm>
    </dsp:sp>
    <dsp:sp modelId="{AB373CAC-206A-46AE-824D-54B7F6BA8257}">
      <dsp:nvSpPr>
        <dsp:cNvPr id="0" name=""/>
        <dsp:cNvSpPr/>
      </dsp:nvSpPr>
      <dsp:spPr>
        <a:xfrm>
          <a:off x="0" y="3690535"/>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0170E-DA56-4BDC-A822-426A32B978F4}">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Challenges</a:t>
          </a:r>
        </a:p>
      </dsp:txBody>
      <dsp:txXfrm>
        <a:off x="0" y="3690535"/>
        <a:ext cx="6900512" cy="614976"/>
      </dsp:txXfrm>
    </dsp:sp>
    <dsp:sp modelId="{9DD1EA41-7913-4038-B3AA-6F7D060442B7}">
      <dsp:nvSpPr>
        <dsp:cNvPr id="0" name=""/>
        <dsp:cNvSpPr/>
      </dsp:nvSpPr>
      <dsp:spPr>
        <a:xfrm>
          <a:off x="0" y="4305512"/>
          <a:ext cx="6900512" cy="0"/>
        </a:xfrm>
        <a:prstGeom prst="line">
          <a:avLst/>
        </a:prstGeom>
        <a:solidFill>
          <a:schemeClr val="accent2">
            <a:hueOff val="-1273443"/>
            <a:satOff val="-73437"/>
            <a:lumOff val="7549"/>
            <a:alphaOff val="0"/>
          </a:schemeClr>
        </a:solidFill>
        <a:ln w="12700" cap="flat" cmpd="sng" algn="ctr">
          <a:solidFill>
            <a:schemeClr val="accent2">
              <a:hueOff val="-1273443"/>
              <a:satOff val="-73437"/>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3A10B-2850-4931-BD1A-F19F5D1C8458}">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Results</a:t>
          </a:r>
        </a:p>
      </dsp:txBody>
      <dsp:txXfrm>
        <a:off x="0" y="4305512"/>
        <a:ext cx="6900512" cy="614976"/>
      </dsp:txXfrm>
    </dsp:sp>
    <dsp:sp modelId="{8579BB9A-529B-4D4A-A6B7-814BFD15FEA7}">
      <dsp:nvSpPr>
        <dsp:cNvPr id="0" name=""/>
        <dsp:cNvSpPr/>
      </dsp:nvSpPr>
      <dsp:spPr>
        <a:xfrm>
          <a:off x="0" y="492048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DDCEF-8E96-4103-ADB8-EF52BC3E9D03}">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Verification Plan</a:t>
          </a:r>
        </a:p>
      </dsp:txBody>
      <dsp:txXfrm>
        <a:off x="0" y="4920488"/>
        <a:ext cx="6900512" cy="6149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CCD4004-421F-4729-BDAD-527A34F1F4A5}" type="datetimeFigureOut">
              <a:rPr lang="he-IL" smtClean="0"/>
              <a:t>א'/שבט/תשפ"ג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16EB5C6-FC71-4051-B3AF-50BA3AE78FEB}" type="slidenum">
              <a:rPr lang="he-IL" smtClean="0"/>
              <a:t>‹#›</a:t>
            </a:fld>
            <a:endParaRPr lang="he-IL"/>
          </a:p>
        </p:txBody>
      </p:sp>
    </p:spTree>
    <p:extLst>
      <p:ext uri="{BB962C8B-B14F-4D97-AF65-F5344CB8AC3E}">
        <p14:creationId xmlns:p14="http://schemas.microsoft.com/office/powerpoint/2010/main" val="35145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D1D5DB"/>
                </a:solidFill>
                <a:effectLst/>
                <a:latin typeface="Söhne"/>
              </a:rPr>
              <a:t>Text classification is the process of assigning predefined categories or tags to a text based on its content. It is a supervised learning task, which means that the model is trained on a labeled dataset, where the text and its corresponding label are provided. The most common approach to text classification is using machine learning algorithms such as Naive Bayes, SVM, Neural Networks, etc.</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3</a:t>
            </a:fld>
            <a:endParaRPr lang="he-IL"/>
          </a:p>
        </p:txBody>
      </p:sp>
    </p:spTree>
    <p:extLst>
      <p:ext uri="{BB962C8B-B14F-4D97-AF65-F5344CB8AC3E}">
        <p14:creationId xmlns:p14="http://schemas.microsoft.com/office/powerpoint/2010/main" val="683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2E2E2E"/>
                </a:solidFill>
                <a:effectLst/>
                <a:latin typeface="NexusSans"/>
              </a:rPr>
              <a:t>Authorship attribution is the task of identifying the author of a given document. </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4</a:t>
            </a:fld>
            <a:endParaRPr lang="he-IL"/>
          </a:p>
        </p:txBody>
      </p:sp>
    </p:spTree>
    <p:extLst>
      <p:ext uri="{BB962C8B-B14F-4D97-AF65-F5344CB8AC3E}">
        <p14:creationId xmlns:p14="http://schemas.microsoft.com/office/powerpoint/2010/main" val="45109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2E2E2E"/>
                </a:solidFill>
                <a:effectLst/>
                <a:latin typeface="NexusSans"/>
              </a:rPr>
              <a:t>Authorship attribution is the task of identifying the author of a given document. </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5</a:t>
            </a:fld>
            <a:endParaRPr lang="he-IL"/>
          </a:p>
        </p:txBody>
      </p:sp>
    </p:spTree>
    <p:extLst>
      <p:ext uri="{BB962C8B-B14F-4D97-AF65-F5344CB8AC3E}">
        <p14:creationId xmlns:p14="http://schemas.microsoft.com/office/powerpoint/2010/main" val="311088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2E2E2E"/>
                </a:solidFill>
                <a:effectLst/>
                <a:latin typeface="NexusSans"/>
              </a:rPr>
              <a:t>Authorship attribution is the task of identifying the author of a given document. </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7</a:t>
            </a:fld>
            <a:endParaRPr lang="he-IL"/>
          </a:p>
        </p:txBody>
      </p:sp>
    </p:spTree>
    <p:extLst>
      <p:ext uri="{BB962C8B-B14F-4D97-AF65-F5344CB8AC3E}">
        <p14:creationId xmlns:p14="http://schemas.microsoft.com/office/powerpoint/2010/main" val="149990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In multi-classes (multi-label) classification, </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12</a:t>
            </a:fld>
            <a:endParaRPr lang="he-IL"/>
          </a:p>
        </p:txBody>
      </p:sp>
    </p:spTree>
    <p:extLst>
      <p:ext uri="{BB962C8B-B14F-4D97-AF65-F5344CB8AC3E}">
        <p14:creationId xmlns:p14="http://schemas.microsoft.com/office/powerpoint/2010/main" val="94246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For building the model..</a:t>
            </a:r>
            <a:endParaRPr lang="he-IL" dirty="0"/>
          </a:p>
        </p:txBody>
      </p:sp>
      <p:sp>
        <p:nvSpPr>
          <p:cNvPr id="4" name="מציין מיקום של מספר שקופית 3"/>
          <p:cNvSpPr>
            <a:spLocks noGrp="1"/>
          </p:cNvSpPr>
          <p:nvPr>
            <p:ph type="sldNum" sz="quarter" idx="5"/>
          </p:nvPr>
        </p:nvSpPr>
        <p:spPr/>
        <p:txBody>
          <a:bodyPr/>
          <a:lstStyle/>
          <a:p>
            <a:fld id="{B16EB5C6-FC71-4051-B3AF-50BA3AE78FEB}" type="slidenum">
              <a:rPr lang="he-IL" smtClean="0"/>
              <a:t>17</a:t>
            </a:fld>
            <a:endParaRPr lang="he-IL"/>
          </a:p>
        </p:txBody>
      </p:sp>
    </p:spTree>
    <p:extLst>
      <p:ext uri="{BB962C8B-B14F-4D97-AF65-F5344CB8AC3E}">
        <p14:creationId xmlns:p14="http://schemas.microsoft.com/office/powerpoint/2010/main" val="1859717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E1C1-3C69-4474-8359-4BB16A6B28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23A6AC2-2FA4-4DA9-B082-BBF8417C0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BA32423A-BE33-4308-A1B5-B6B622160952}"/>
              </a:ext>
            </a:extLst>
          </p:cNvPr>
          <p:cNvSpPr>
            <a:spLocks noGrp="1"/>
          </p:cNvSpPr>
          <p:nvPr>
            <p:ph type="dt" sz="half" idx="10"/>
          </p:nvPr>
        </p:nvSpPr>
        <p:spPr/>
        <p:txBody>
          <a:bodyPr/>
          <a:lstStyle/>
          <a:p>
            <a:fld id="{6508E003-630C-404B-85C7-2F69FCFEADB3}" type="datetime8">
              <a:rPr lang="he-IL" smtClean="0"/>
              <a:t>23 ינואר 23</a:t>
            </a:fld>
            <a:endParaRPr lang="he-IL"/>
          </a:p>
        </p:txBody>
      </p:sp>
      <p:sp>
        <p:nvSpPr>
          <p:cNvPr id="5" name="Footer Placeholder 4">
            <a:extLst>
              <a:ext uri="{FF2B5EF4-FFF2-40B4-BE49-F238E27FC236}">
                <a16:creationId xmlns:a16="http://schemas.microsoft.com/office/drawing/2014/main" id="{0DA81CB6-F17D-42E2-B3ED-F0CF6A5D2B0D}"/>
              </a:ext>
            </a:extLst>
          </p:cNvPr>
          <p:cNvSpPr>
            <a:spLocks noGrp="1"/>
          </p:cNvSpPr>
          <p:nvPr>
            <p:ph type="ftr" sz="quarter" idx="11"/>
          </p:nvPr>
        </p:nvSpPr>
        <p:spPr/>
        <p:txBody>
          <a:bodyPr/>
          <a:lstStyle/>
          <a:p>
            <a:r>
              <a:rPr lang="he-IL"/>
              <a:t>1</a:t>
            </a:r>
          </a:p>
        </p:txBody>
      </p:sp>
      <p:sp>
        <p:nvSpPr>
          <p:cNvPr id="6" name="Slide Number Placeholder 5">
            <a:extLst>
              <a:ext uri="{FF2B5EF4-FFF2-40B4-BE49-F238E27FC236}">
                <a16:creationId xmlns:a16="http://schemas.microsoft.com/office/drawing/2014/main" id="{55614121-7DA8-4149-AB8A-FA12FC95FB13}"/>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348656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7517-4449-4364-A2AB-15E5024C2CF0}"/>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A8A83FE-A354-4BA4-9DD2-981A9E2E15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CFEB1-7556-4263-BF89-C014572DEC99}"/>
              </a:ext>
            </a:extLst>
          </p:cNvPr>
          <p:cNvSpPr>
            <a:spLocks noGrp="1"/>
          </p:cNvSpPr>
          <p:nvPr>
            <p:ph type="dt" sz="half" idx="10"/>
          </p:nvPr>
        </p:nvSpPr>
        <p:spPr/>
        <p:txBody>
          <a:bodyPr/>
          <a:lstStyle/>
          <a:p>
            <a:fld id="{EB92D5BB-7827-4745-8188-713D009F0B44}" type="datetime8">
              <a:rPr lang="he-IL" smtClean="0"/>
              <a:t>23 ינואר 23</a:t>
            </a:fld>
            <a:endParaRPr lang="he-IL"/>
          </a:p>
        </p:txBody>
      </p:sp>
      <p:sp>
        <p:nvSpPr>
          <p:cNvPr id="5" name="Footer Placeholder 4">
            <a:extLst>
              <a:ext uri="{FF2B5EF4-FFF2-40B4-BE49-F238E27FC236}">
                <a16:creationId xmlns:a16="http://schemas.microsoft.com/office/drawing/2014/main" id="{F330C061-5703-4547-B848-44860845DBAE}"/>
              </a:ext>
            </a:extLst>
          </p:cNvPr>
          <p:cNvSpPr>
            <a:spLocks noGrp="1"/>
          </p:cNvSpPr>
          <p:nvPr>
            <p:ph type="ftr" sz="quarter" idx="11"/>
          </p:nvPr>
        </p:nvSpPr>
        <p:spPr/>
        <p:txBody>
          <a:bodyPr/>
          <a:lstStyle/>
          <a:p>
            <a:r>
              <a:rPr lang="he-IL"/>
              <a:t>1</a:t>
            </a:r>
          </a:p>
        </p:txBody>
      </p:sp>
      <p:sp>
        <p:nvSpPr>
          <p:cNvPr id="6" name="Slide Number Placeholder 5">
            <a:extLst>
              <a:ext uri="{FF2B5EF4-FFF2-40B4-BE49-F238E27FC236}">
                <a16:creationId xmlns:a16="http://schemas.microsoft.com/office/drawing/2014/main" id="{9286E506-DF69-4DD4-91E2-8122E6D9D248}"/>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1125016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39B400-F7AC-4798-996C-830A150447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84CDD97-B493-4946-B962-C081F2188B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5564F28-5827-45F0-BE4C-5495D508BA57}"/>
              </a:ext>
            </a:extLst>
          </p:cNvPr>
          <p:cNvSpPr>
            <a:spLocks noGrp="1"/>
          </p:cNvSpPr>
          <p:nvPr>
            <p:ph type="dt" sz="half" idx="10"/>
          </p:nvPr>
        </p:nvSpPr>
        <p:spPr/>
        <p:txBody>
          <a:bodyPr/>
          <a:lstStyle/>
          <a:p>
            <a:fld id="{33175E17-619C-4466-941E-CD0E088B8122}" type="datetime8">
              <a:rPr lang="he-IL" smtClean="0"/>
              <a:t>23 ינואר 23</a:t>
            </a:fld>
            <a:endParaRPr lang="he-IL"/>
          </a:p>
        </p:txBody>
      </p:sp>
      <p:sp>
        <p:nvSpPr>
          <p:cNvPr id="5" name="Footer Placeholder 4">
            <a:extLst>
              <a:ext uri="{FF2B5EF4-FFF2-40B4-BE49-F238E27FC236}">
                <a16:creationId xmlns:a16="http://schemas.microsoft.com/office/drawing/2014/main" id="{7A2B1284-36D2-42FF-86AE-6AC09259C711}"/>
              </a:ext>
            </a:extLst>
          </p:cNvPr>
          <p:cNvSpPr>
            <a:spLocks noGrp="1"/>
          </p:cNvSpPr>
          <p:nvPr>
            <p:ph type="ftr" sz="quarter" idx="11"/>
          </p:nvPr>
        </p:nvSpPr>
        <p:spPr/>
        <p:txBody>
          <a:bodyPr/>
          <a:lstStyle/>
          <a:p>
            <a:r>
              <a:rPr lang="he-IL"/>
              <a:t>1</a:t>
            </a:r>
          </a:p>
        </p:txBody>
      </p:sp>
      <p:sp>
        <p:nvSpPr>
          <p:cNvPr id="6" name="Slide Number Placeholder 5">
            <a:extLst>
              <a:ext uri="{FF2B5EF4-FFF2-40B4-BE49-F238E27FC236}">
                <a16:creationId xmlns:a16="http://schemas.microsoft.com/office/drawing/2014/main" id="{57755AD1-2CB2-4AF9-A819-95F28850AA0E}"/>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1269633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71A8-140A-4EB9-B893-1F123E7303D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39746E-3AC3-454E-9585-299D3FF71B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5694974-CAAF-47CB-B98E-F6309FB3003C}"/>
              </a:ext>
            </a:extLst>
          </p:cNvPr>
          <p:cNvSpPr>
            <a:spLocks noGrp="1"/>
          </p:cNvSpPr>
          <p:nvPr>
            <p:ph type="dt" sz="half" idx="10"/>
          </p:nvPr>
        </p:nvSpPr>
        <p:spPr/>
        <p:txBody>
          <a:bodyPr/>
          <a:lstStyle/>
          <a:p>
            <a:fld id="{6E01C152-8E67-4BF7-95F9-2D7A970F088E}" type="datetime8">
              <a:rPr lang="he-IL" smtClean="0"/>
              <a:t>23 ינואר 23</a:t>
            </a:fld>
            <a:endParaRPr lang="he-IL"/>
          </a:p>
        </p:txBody>
      </p:sp>
      <p:sp>
        <p:nvSpPr>
          <p:cNvPr id="5" name="Footer Placeholder 4">
            <a:extLst>
              <a:ext uri="{FF2B5EF4-FFF2-40B4-BE49-F238E27FC236}">
                <a16:creationId xmlns:a16="http://schemas.microsoft.com/office/drawing/2014/main" id="{5725129E-772F-4027-988D-DCDFBD56A930}"/>
              </a:ext>
            </a:extLst>
          </p:cNvPr>
          <p:cNvSpPr>
            <a:spLocks noGrp="1"/>
          </p:cNvSpPr>
          <p:nvPr>
            <p:ph type="ftr" sz="quarter" idx="11"/>
          </p:nvPr>
        </p:nvSpPr>
        <p:spPr/>
        <p:txBody>
          <a:bodyPr/>
          <a:lstStyle/>
          <a:p>
            <a:r>
              <a:rPr lang="he-IL"/>
              <a:t>1</a:t>
            </a:r>
          </a:p>
        </p:txBody>
      </p:sp>
      <p:sp>
        <p:nvSpPr>
          <p:cNvPr id="6" name="Slide Number Placeholder 5">
            <a:extLst>
              <a:ext uri="{FF2B5EF4-FFF2-40B4-BE49-F238E27FC236}">
                <a16:creationId xmlns:a16="http://schemas.microsoft.com/office/drawing/2014/main" id="{202E1273-814F-47DA-B07B-D849C817C8B9}"/>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2601106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C5B1-3232-468C-8CE6-9171952D0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395F1228-6F1C-4EC3-AD85-161D19D8D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BA8F62-FEF4-4E34-9594-F131BC01E13B}"/>
              </a:ext>
            </a:extLst>
          </p:cNvPr>
          <p:cNvSpPr>
            <a:spLocks noGrp="1"/>
          </p:cNvSpPr>
          <p:nvPr>
            <p:ph type="dt" sz="half" idx="10"/>
          </p:nvPr>
        </p:nvSpPr>
        <p:spPr/>
        <p:txBody>
          <a:bodyPr/>
          <a:lstStyle/>
          <a:p>
            <a:fld id="{7D95495E-5CC2-4053-B64A-C17749A914FA}" type="datetime8">
              <a:rPr lang="he-IL" smtClean="0"/>
              <a:t>23 ינואר 23</a:t>
            </a:fld>
            <a:endParaRPr lang="he-IL"/>
          </a:p>
        </p:txBody>
      </p:sp>
      <p:sp>
        <p:nvSpPr>
          <p:cNvPr id="5" name="Footer Placeholder 4">
            <a:extLst>
              <a:ext uri="{FF2B5EF4-FFF2-40B4-BE49-F238E27FC236}">
                <a16:creationId xmlns:a16="http://schemas.microsoft.com/office/drawing/2014/main" id="{7EA1F4CA-BA41-413F-B074-224E599D1A9A}"/>
              </a:ext>
            </a:extLst>
          </p:cNvPr>
          <p:cNvSpPr>
            <a:spLocks noGrp="1"/>
          </p:cNvSpPr>
          <p:nvPr>
            <p:ph type="ftr" sz="quarter" idx="11"/>
          </p:nvPr>
        </p:nvSpPr>
        <p:spPr/>
        <p:txBody>
          <a:bodyPr/>
          <a:lstStyle/>
          <a:p>
            <a:r>
              <a:rPr lang="he-IL"/>
              <a:t>1</a:t>
            </a:r>
          </a:p>
        </p:txBody>
      </p:sp>
      <p:sp>
        <p:nvSpPr>
          <p:cNvPr id="6" name="Slide Number Placeholder 5">
            <a:extLst>
              <a:ext uri="{FF2B5EF4-FFF2-40B4-BE49-F238E27FC236}">
                <a16:creationId xmlns:a16="http://schemas.microsoft.com/office/drawing/2014/main" id="{97379E2A-A6C0-4866-849C-670EE413E99C}"/>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395528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3627-1ACA-4982-A16E-4C5EC9CC14D0}"/>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69ACAF5-35C0-48EF-85AA-FBE4E852CA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6ABA873E-C76E-41EB-AE14-34336663D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6A2DBA8-EDB1-4E62-A636-7D873F5822CE}"/>
              </a:ext>
            </a:extLst>
          </p:cNvPr>
          <p:cNvSpPr>
            <a:spLocks noGrp="1"/>
          </p:cNvSpPr>
          <p:nvPr>
            <p:ph type="dt" sz="half" idx="10"/>
          </p:nvPr>
        </p:nvSpPr>
        <p:spPr/>
        <p:txBody>
          <a:bodyPr/>
          <a:lstStyle/>
          <a:p>
            <a:fld id="{6AA4B559-4B42-4324-AD4C-023ABCACEFC6}" type="datetime8">
              <a:rPr lang="he-IL" smtClean="0"/>
              <a:t>23 ינואר 23</a:t>
            </a:fld>
            <a:endParaRPr lang="he-IL"/>
          </a:p>
        </p:txBody>
      </p:sp>
      <p:sp>
        <p:nvSpPr>
          <p:cNvPr id="6" name="Footer Placeholder 5">
            <a:extLst>
              <a:ext uri="{FF2B5EF4-FFF2-40B4-BE49-F238E27FC236}">
                <a16:creationId xmlns:a16="http://schemas.microsoft.com/office/drawing/2014/main" id="{DA2E975D-2CCB-4FE7-B6FF-C3AB834EE648}"/>
              </a:ext>
            </a:extLst>
          </p:cNvPr>
          <p:cNvSpPr>
            <a:spLocks noGrp="1"/>
          </p:cNvSpPr>
          <p:nvPr>
            <p:ph type="ftr" sz="quarter" idx="11"/>
          </p:nvPr>
        </p:nvSpPr>
        <p:spPr/>
        <p:txBody>
          <a:bodyPr/>
          <a:lstStyle/>
          <a:p>
            <a:r>
              <a:rPr lang="he-IL"/>
              <a:t>1</a:t>
            </a:r>
          </a:p>
        </p:txBody>
      </p:sp>
      <p:sp>
        <p:nvSpPr>
          <p:cNvPr id="7" name="Slide Number Placeholder 6">
            <a:extLst>
              <a:ext uri="{FF2B5EF4-FFF2-40B4-BE49-F238E27FC236}">
                <a16:creationId xmlns:a16="http://schemas.microsoft.com/office/drawing/2014/main" id="{59F8DC56-D922-4E7E-BB9A-C379CAECCCD8}"/>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284204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DC3A-8EE1-48FE-95F4-F5CD607DC75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BDA5D10-23CF-4061-ABE4-D1475BD38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85D6C1-5826-4741-B9AA-D864BA5326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4B99DD4D-ED9F-42AC-A6BB-023FA26B2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975FB-6BA0-45A8-94DC-59C73D5BED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43592A6C-6F1C-4231-AD28-16E47775A5E0}"/>
              </a:ext>
            </a:extLst>
          </p:cNvPr>
          <p:cNvSpPr>
            <a:spLocks noGrp="1"/>
          </p:cNvSpPr>
          <p:nvPr>
            <p:ph type="dt" sz="half" idx="10"/>
          </p:nvPr>
        </p:nvSpPr>
        <p:spPr/>
        <p:txBody>
          <a:bodyPr/>
          <a:lstStyle/>
          <a:p>
            <a:fld id="{E52BC6DF-45B8-4910-83F4-0B9D240F4CB0}" type="datetime8">
              <a:rPr lang="he-IL" smtClean="0"/>
              <a:t>23 ינואר 23</a:t>
            </a:fld>
            <a:endParaRPr lang="he-IL"/>
          </a:p>
        </p:txBody>
      </p:sp>
      <p:sp>
        <p:nvSpPr>
          <p:cNvPr id="8" name="Footer Placeholder 7">
            <a:extLst>
              <a:ext uri="{FF2B5EF4-FFF2-40B4-BE49-F238E27FC236}">
                <a16:creationId xmlns:a16="http://schemas.microsoft.com/office/drawing/2014/main" id="{F6C66604-4D33-45C6-BF40-957FE4C6E788}"/>
              </a:ext>
            </a:extLst>
          </p:cNvPr>
          <p:cNvSpPr>
            <a:spLocks noGrp="1"/>
          </p:cNvSpPr>
          <p:nvPr>
            <p:ph type="ftr" sz="quarter" idx="11"/>
          </p:nvPr>
        </p:nvSpPr>
        <p:spPr/>
        <p:txBody>
          <a:bodyPr/>
          <a:lstStyle/>
          <a:p>
            <a:r>
              <a:rPr lang="he-IL"/>
              <a:t>1</a:t>
            </a:r>
          </a:p>
        </p:txBody>
      </p:sp>
      <p:sp>
        <p:nvSpPr>
          <p:cNvPr id="9" name="Slide Number Placeholder 8">
            <a:extLst>
              <a:ext uri="{FF2B5EF4-FFF2-40B4-BE49-F238E27FC236}">
                <a16:creationId xmlns:a16="http://schemas.microsoft.com/office/drawing/2014/main" id="{2B6D8A5D-EE65-4662-AF73-DC353DCBCD8A}"/>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251966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5272-C438-4A81-A0B9-70131F51FD95}"/>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46EA0337-7904-47F6-8552-04532194D76A}"/>
              </a:ext>
            </a:extLst>
          </p:cNvPr>
          <p:cNvSpPr>
            <a:spLocks noGrp="1"/>
          </p:cNvSpPr>
          <p:nvPr>
            <p:ph type="dt" sz="half" idx="10"/>
          </p:nvPr>
        </p:nvSpPr>
        <p:spPr/>
        <p:txBody>
          <a:bodyPr/>
          <a:lstStyle/>
          <a:p>
            <a:fld id="{BFEC1CD6-BE07-49BE-B011-8AD9F6717A17}" type="datetime8">
              <a:rPr lang="he-IL" smtClean="0"/>
              <a:t>23 ינואר 23</a:t>
            </a:fld>
            <a:endParaRPr lang="he-IL"/>
          </a:p>
        </p:txBody>
      </p:sp>
      <p:sp>
        <p:nvSpPr>
          <p:cNvPr id="4" name="Footer Placeholder 3">
            <a:extLst>
              <a:ext uri="{FF2B5EF4-FFF2-40B4-BE49-F238E27FC236}">
                <a16:creationId xmlns:a16="http://schemas.microsoft.com/office/drawing/2014/main" id="{A5E71B9F-043F-4939-B7EC-FF66443B4FA7}"/>
              </a:ext>
            </a:extLst>
          </p:cNvPr>
          <p:cNvSpPr>
            <a:spLocks noGrp="1"/>
          </p:cNvSpPr>
          <p:nvPr>
            <p:ph type="ftr" sz="quarter" idx="11"/>
          </p:nvPr>
        </p:nvSpPr>
        <p:spPr/>
        <p:txBody>
          <a:bodyPr/>
          <a:lstStyle/>
          <a:p>
            <a:r>
              <a:rPr lang="he-IL"/>
              <a:t>1</a:t>
            </a:r>
          </a:p>
        </p:txBody>
      </p:sp>
      <p:sp>
        <p:nvSpPr>
          <p:cNvPr id="5" name="Slide Number Placeholder 4">
            <a:extLst>
              <a:ext uri="{FF2B5EF4-FFF2-40B4-BE49-F238E27FC236}">
                <a16:creationId xmlns:a16="http://schemas.microsoft.com/office/drawing/2014/main" id="{7757BAEF-971E-4EEE-85CC-C43D1D92D71D}"/>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584665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F0EE4-B793-42EF-8A49-35E268919F0A}"/>
              </a:ext>
            </a:extLst>
          </p:cNvPr>
          <p:cNvSpPr>
            <a:spLocks noGrp="1"/>
          </p:cNvSpPr>
          <p:nvPr>
            <p:ph type="dt" sz="half" idx="10"/>
          </p:nvPr>
        </p:nvSpPr>
        <p:spPr/>
        <p:txBody>
          <a:bodyPr/>
          <a:lstStyle/>
          <a:p>
            <a:fld id="{A4A4EFD4-C397-4C66-84C4-88A2E4DD5BF2}" type="datetime8">
              <a:rPr lang="he-IL" smtClean="0"/>
              <a:t>23 ינואר 23</a:t>
            </a:fld>
            <a:endParaRPr lang="he-IL"/>
          </a:p>
        </p:txBody>
      </p:sp>
      <p:sp>
        <p:nvSpPr>
          <p:cNvPr id="3" name="Footer Placeholder 2">
            <a:extLst>
              <a:ext uri="{FF2B5EF4-FFF2-40B4-BE49-F238E27FC236}">
                <a16:creationId xmlns:a16="http://schemas.microsoft.com/office/drawing/2014/main" id="{24A48450-B4A8-4BA6-85C4-DB8467D5F965}"/>
              </a:ext>
            </a:extLst>
          </p:cNvPr>
          <p:cNvSpPr>
            <a:spLocks noGrp="1"/>
          </p:cNvSpPr>
          <p:nvPr>
            <p:ph type="ftr" sz="quarter" idx="11"/>
          </p:nvPr>
        </p:nvSpPr>
        <p:spPr/>
        <p:txBody>
          <a:bodyPr/>
          <a:lstStyle/>
          <a:p>
            <a:r>
              <a:rPr lang="he-IL"/>
              <a:t>1</a:t>
            </a:r>
          </a:p>
        </p:txBody>
      </p:sp>
      <p:sp>
        <p:nvSpPr>
          <p:cNvPr id="4" name="Slide Number Placeholder 3">
            <a:extLst>
              <a:ext uri="{FF2B5EF4-FFF2-40B4-BE49-F238E27FC236}">
                <a16:creationId xmlns:a16="http://schemas.microsoft.com/office/drawing/2014/main" id="{9F0FCEB7-FCBD-4B12-97E9-47D0967D0677}"/>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415720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428B-B562-40AA-A59B-871FE37E4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2B6CFD27-6D0C-4570-939F-9DC9C6D3D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E3D2A77B-98F3-404D-B138-32FE0D0E7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05691-4743-4B0C-B462-58C73A3FF82E}"/>
              </a:ext>
            </a:extLst>
          </p:cNvPr>
          <p:cNvSpPr>
            <a:spLocks noGrp="1"/>
          </p:cNvSpPr>
          <p:nvPr>
            <p:ph type="dt" sz="half" idx="10"/>
          </p:nvPr>
        </p:nvSpPr>
        <p:spPr/>
        <p:txBody>
          <a:bodyPr/>
          <a:lstStyle/>
          <a:p>
            <a:fld id="{911FA8D8-B363-42C4-8239-810F305B3B59}" type="datetime8">
              <a:rPr lang="he-IL" smtClean="0"/>
              <a:t>23 ינואר 23</a:t>
            </a:fld>
            <a:endParaRPr lang="he-IL"/>
          </a:p>
        </p:txBody>
      </p:sp>
      <p:sp>
        <p:nvSpPr>
          <p:cNvPr id="6" name="Footer Placeholder 5">
            <a:extLst>
              <a:ext uri="{FF2B5EF4-FFF2-40B4-BE49-F238E27FC236}">
                <a16:creationId xmlns:a16="http://schemas.microsoft.com/office/drawing/2014/main" id="{C0C8AE97-7DC9-478F-80FB-0805993AF5BB}"/>
              </a:ext>
            </a:extLst>
          </p:cNvPr>
          <p:cNvSpPr>
            <a:spLocks noGrp="1"/>
          </p:cNvSpPr>
          <p:nvPr>
            <p:ph type="ftr" sz="quarter" idx="11"/>
          </p:nvPr>
        </p:nvSpPr>
        <p:spPr/>
        <p:txBody>
          <a:bodyPr/>
          <a:lstStyle/>
          <a:p>
            <a:r>
              <a:rPr lang="he-IL"/>
              <a:t>1</a:t>
            </a:r>
          </a:p>
        </p:txBody>
      </p:sp>
      <p:sp>
        <p:nvSpPr>
          <p:cNvPr id="7" name="Slide Number Placeholder 6">
            <a:extLst>
              <a:ext uri="{FF2B5EF4-FFF2-40B4-BE49-F238E27FC236}">
                <a16:creationId xmlns:a16="http://schemas.microsoft.com/office/drawing/2014/main" id="{8120FE02-A29A-4460-81DB-483492DCECA0}"/>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67783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05CD-D622-4C96-A99F-403200FAE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AFAE6DC6-0A62-45B0-8CC6-664229E8C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651D34DF-9B16-4656-AA33-BE00679BA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35663-B19D-4AAB-B3D9-2B2A9ADEF805}"/>
              </a:ext>
            </a:extLst>
          </p:cNvPr>
          <p:cNvSpPr>
            <a:spLocks noGrp="1"/>
          </p:cNvSpPr>
          <p:nvPr>
            <p:ph type="dt" sz="half" idx="10"/>
          </p:nvPr>
        </p:nvSpPr>
        <p:spPr/>
        <p:txBody>
          <a:bodyPr/>
          <a:lstStyle/>
          <a:p>
            <a:fld id="{7529E3F9-7918-40C6-AFFF-DFBF99094D5F}" type="datetime8">
              <a:rPr lang="he-IL" smtClean="0"/>
              <a:t>23 ינואר 23</a:t>
            </a:fld>
            <a:endParaRPr lang="he-IL"/>
          </a:p>
        </p:txBody>
      </p:sp>
      <p:sp>
        <p:nvSpPr>
          <p:cNvPr id="6" name="Footer Placeholder 5">
            <a:extLst>
              <a:ext uri="{FF2B5EF4-FFF2-40B4-BE49-F238E27FC236}">
                <a16:creationId xmlns:a16="http://schemas.microsoft.com/office/drawing/2014/main" id="{02518A0C-1189-4D87-80C9-D87617357F01}"/>
              </a:ext>
            </a:extLst>
          </p:cNvPr>
          <p:cNvSpPr>
            <a:spLocks noGrp="1"/>
          </p:cNvSpPr>
          <p:nvPr>
            <p:ph type="ftr" sz="quarter" idx="11"/>
          </p:nvPr>
        </p:nvSpPr>
        <p:spPr/>
        <p:txBody>
          <a:bodyPr/>
          <a:lstStyle/>
          <a:p>
            <a:r>
              <a:rPr lang="he-IL"/>
              <a:t>1</a:t>
            </a:r>
          </a:p>
        </p:txBody>
      </p:sp>
      <p:sp>
        <p:nvSpPr>
          <p:cNvPr id="7" name="Slide Number Placeholder 6">
            <a:extLst>
              <a:ext uri="{FF2B5EF4-FFF2-40B4-BE49-F238E27FC236}">
                <a16:creationId xmlns:a16="http://schemas.microsoft.com/office/drawing/2014/main" id="{4601C1C7-75D9-458D-9644-1709C0D65392}"/>
              </a:ext>
            </a:extLst>
          </p:cNvPr>
          <p:cNvSpPr>
            <a:spLocks noGrp="1"/>
          </p:cNvSpPr>
          <p:nvPr>
            <p:ph type="sldNum" sz="quarter" idx="12"/>
          </p:nvPr>
        </p:nvSpPr>
        <p:spPr/>
        <p:txBody>
          <a:bodyPr/>
          <a:lstStyle/>
          <a:p>
            <a:fld id="{CE841534-E47D-4BD7-BEB2-D9DB2C4B2274}" type="slidenum">
              <a:rPr lang="he-IL" smtClean="0"/>
              <a:t>‹#›</a:t>
            </a:fld>
            <a:endParaRPr lang="he-IL"/>
          </a:p>
        </p:txBody>
      </p:sp>
    </p:spTree>
    <p:extLst>
      <p:ext uri="{BB962C8B-B14F-4D97-AF65-F5344CB8AC3E}">
        <p14:creationId xmlns:p14="http://schemas.microsoft.com/office/powerpoint/2010/main" val="3907947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38A8E-8055-4BAC-BC68-7AB1EAA65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AB09467-0BA8-4EF1-90F6-E8C62985A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7450D6A-F8FF-4CBC-963A-F63C4FADC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FBDCA-8E5F-47C8-9E61-28B2510B08B2}" type="datetime8">
              <a:rPr lang="he-IL" smtClean="0"/>
              <a:t>23 ינואר 23</a:t>
            </a:fld>
            <a:endParaRPr lang="he-IL"/>
          </a:p>
        </p:txBody>
      </p:sp>
      <p:sp>
        <p:nvSpPr>
          <p:cNvPr id="5" name="Footer Placeholder 4">
            <a:extLst>
              <a:ext uri="{FF2B5EF4-FFF2-40B4-BE49-F238E27FC236}">
                <a16:creationId xmlns:a16="http://schemas.microsoft.com/office/drawing/2014/main" id="{8DBD28C2-8E57-4C53-83D3-EC2AE304C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he-IL"/>
              <a:t>1</a:t>
            </a:r>
          </a:p>
        </p:txBody>
      </p:sp>
      <p:sp>
        <p:nvSpPr>
          <p:cNvPr id="6" name="Slide Number Placeholder 5">
            <a:extLst>
              <a:ext uri="{FF2B5EF4-FFF2-40B4-BE49-F238E27FC236}">
                <a16:creationId xmlns:a16="http://schemas.microsoft.com/office/drawing/2014/main" id="{F3062CB1-D5AA-4644-A682-7142F153F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41534-E47D-4BD7-BEB2-D9DB2C4B2274}" type="slidenum">
              <a:rPr lang="he-IL" smtClean="0"/>
              <a:t>‹#›</a:t>
            </a:fld>
            <a:endParaRPr lang="he-IL"/>
          </a:p>
        </p:txBody>
      </p:sp>
    </p:spTree>
    <p:extLst>
      <p:ext uri="{BB962C8B-B14F-4D97-AF65-F5344CB8AC3E}">
        <p14:creationId xmlns:p14="http://schemas.microsoft.com/office/powerpoint/2010/main" val="3665708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C83F9D7D-8B7D-49DF-AA94-0A9A8D67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38596" y="1327668"/>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Shape 14">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34DCBBB-81D5-48AE-BAEC-B2C61FBB0C44}"/>
              </a:ext>
            </a:extLst>
          </p:cNvPr>
          <p:cNvSpPr>
            <a:spLocks noGrp="1"/>
          </p:cNvSpPr>
          <p:nvPr>
            <p:ph type="ctrTitle"/>
          </p:nvPr>
        </p:nvSpPr>
        <p:spPr>
          <a:xfrm>
            <a:off x="6854751" y="2132792"/>
            <a:ext cx="4248318" cy="1952947"/>
          </a:xfrm>
          <a:noFill/>
        </p:spPr>
        <p:txBody>
          <a:bodyPr anchor="ctr">
            <a:normAutofit/>
          </a:bodyPr>
          <a:lstStyle/>
          <a:p>
            <a:r>
              <a:rPr lang="en-US" sz="2500" b="1"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Capstone Project Phase B</a:t>
            </a:r>
            <a:br>
              <a:rPr lang="en-US" sz="250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br>
            <a:r>
              <a:rPr lang="en-US" sz="2500" b="1"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22-2-R-4</a:t>
            </a:r>
            <a:br>
              <a:rPr lang="en-US" sz="250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br>
            <a:r>
              <a:rPr lang="en-US" sz="2500" b="1"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 </a:t>
            </a:r>
            <a:br>
              <a:rPr lang="en-US" sz="2500" dirty="0">
                <a:solidFill>
                  <a:srgbClr val="080808"/>
                </a:solidFill>
                <a:effectLst/>
                <a:latin typeface="Calibri" panose="020F0502020204030204" pitchFamily="34" charset="0"/>
                <a:ea typeface="Calibri" panose="020F0502020204030204" pitchFamily="34" charset="0"/>
                <a:cs typeface="Calibri" panose="020F0502020204030204" pitchFamily="34" charset="0"/>
              </a:rPr>
            </a:br>
            <a:r>
              <a:rPr lang="en-US" sz="2500" b="1" dirty="0">
                <a:solidFill>
                  <a:srgbClr val="080808"/>
                </a:solidFill>
                <a:effectLst/>
                <a:latin typeface="Calibri" panose="020F0502020204030204" pitchFamily="34" charset="0"/>
                <a:ea typeface="Calibri" panose="020F0502020204030204" pitchFamily="34" charset="0"/>
                <a:cs typeface="Calibri" panose="020F0502020204030204" pitchFamily="34" charset="0"/>
              </a:rPr>
              <a:t>Authorship Recognition in Classical Religious Texts</a:t>
            </a:r>
            <a:endParaRPr lang="en-US" sz="2500" dirty="0">
              <a:solidFill>
                <a:srgbClr val="080808"/>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9FB440C-983B-4610-A078-6DDF25BDEC22}"/>
              </a:ext>
            </a:extLst>
          </p:cNvPr>
          <p:cNvSpPr>
            <a:spLocks noGrp="1"/>
          </p:cNvSpPr>
          <p:nvPr>
            <p:ph type="subTitle" idx="1"/>
          </p:nvPr>
        </p:nvSpPr>
        <p:spPr>
          <a:xfrm>
            <a:off x="7328517" y="4146440"/>
            <a:ext cx="3345504" cy="915772"/>
          </a:xfrm>
          <a:noFill/>
        </p:spPr>
        <p:txBody>
          <a:bodyPr vert="horz" lIns="91440" tIns="45720" rIns="91440" bIns="45720" rtlCol="0">
            <a:normAutofit lnSpcReduction="10000"/>
          </a:bodyPr>
          <a:lstStyle/>
          <a:p>
            <a:r>
              <a:rPr lang="en-US" sz="1400" b="1" dirty="0">
                <a:solidFill>
                  <a:srgbClr val="080808"/>
                </a:solidFill>
                <a:latin typeface="Calibri"/>
                <a:cs typeface="Calibri"/>
              </a:rPr>
              <a:t>Students: Yarden Adika, </a:t>
            </a:r>
            <a:br>
              <a:rPr lang="en-US" sz="1400" b="1" dirty="0">
                <a:solidFill>
                  <a:srgbClr val="080808"/>
                </a:solidFill>
                <a:latin typeface="Calibri"/>
                <a:cs typeface="Calibri"/>
              </a:rPr>
            </a:br>
            <a:r>
              <a:rPr lang="en-US" sz="1400" b="1" dirty="0">
                <a:solidFill>
                  <a:srgbClr val="080808"/>
                </a:solidFill>
                <a:latin typeface="Calibri"/>
                <a:cs typeface="Calibri"/>
              </a:rPr>
              <a:t>                         Noor Abu Abeid</a:t>
            </a:r>
            <a:r>
              <a:rPr lang="en-US" sz="1400" dirty="0">
                <a:solidFill>
                  <a:srgbClr val="080808"/>
                </a:solidFill>
                <a:latin typeface="Calibri"/>
                <a:cs typeface="Calibri"/>
              </a:rPr>
              <a:t> </a:t>
            </a:r>
            <a:endParaRPr lang="en-US" sz="1400" dirty="0">
              <a:solidFill>
                <a:srgbClr val="080808"/>
              </a:solidFill>
            </a:endParaRPr>
          </a:p>
          <a:p>
            <a:r>
              <a:rPr lang="en-US" sz="1400" b="1" dirty="0">
                <a:solidFill>
                  <a:srgbClr val="080808"/>
                </a:solidFill>
                <a:effectLst/>
                <a:latin typeface="Calibri"/>
                <a:ea typeface="Times New Roman" panose="02020603050405020304" pitchFamily="18" charset="0"/>
                <a:cs typeface="Calibri"/>
              </a:rPr>
              <a:t>Supervisors: Dr. Renata Avros, </a:t>
            </a:r>
            <a:br>
              <a:rPr lang="en-US" sz="1400" b="1" dirty="0">
                <a:solidFill>
                  <a:srgbClr val="080808"/>
                </a:solidFill>
                <a:effectLst/>
                <a:latin typeface="Calibri"/>
                <a:ea typeface="Times New Roman" panose="02020603050405020304" pitchFamily="18" charset="0"/>
                <a:cs typeface="Calibri"/>
              </a:rPr>
            </a:br>
            <a:r>
              <a:rPr lang="en-US" sz="1400" b="1" dirty="0">
                <a:solidFill>
                  <a:srgbClr val="080808"/>
                </a:solidFill>
                <a:effectLst/>
                <a:latin typeface="Calibri"/>
                <a:ea typeface="Times New Roman" panose="02020603050405020304" pitchFamily="18" charset="0"/>
                <a:cs typeface="Calibri"/>
              </a:rPr>
              <a:t>                             Prof. Zeev Volkovich</a:t>
            </a:r>
            <a:endParaRPr lang="en-US" sz="1400" b="1" dirty="0">
              <a:solidFill>
                <a:srgbClr val="080808"/>
              </a:solidFill>
              <a:latin typeface="Calibri"/>
              <a:cs typeface="Calibri"/>
            </a:endParaRPr>
          </a:p>
        </p:txBody>
      </p:sp>
      <p:sp>
        <p:nvSpPr>
          <p:cNvPr id="17" name="Freeform: Shape 16">
            <a:extLst>
              <a:ext uri="{FF2B5EF4-FFF2-40B4-BE49-F238E27FC236}">
                <a16:creationId xmlns:a16="http://schemas.microsoft.com/office/drawing/2014/main" id="{6D6E3EFD-925A-40CD-8E14-FDD4E6DD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7170340" cy="5062213"/>
          </a:xfrm>
          <a:custGeom>
            <a:avLst/>
            <a:gdLst>
              <a:gd name="connsiteX0" fmla="*/ 7170340 w 7170340"/>
              <a:gd name="connsiteY0" fmla="*/ 0 h 5062213"/>
              <a:gd name="connsiteX1" fmla="*/ 7170340 w 7170340"/>
              <a:gd name="connsiteY1" fmla="*/ 2954084 h 5062213"/>
              <a:gd name="connsiteX2" fmla="*/ 5062211 w 7170340"/>
              <a:gd name="connsiteY2" fmla="*/ 5062213 h 5062213"/>
              <a:gd name="connsiteX3" fmla="*/ 0 w 7170340"/>
              <a:gd name="connsiteY3" fmla="*/ 2 h 5062213"/>
            </a:gdLst>
            <a:ahLst/>
            <a:cxnLst>
              <a:cxn ang="0">
                <a:pos x="connsiteX0" y="connsiteY0"/>
              </a:cxn>
              <a:cxn ang="0">
                <a:pos x="connsiteX1" y="connsiteY1"/>
              </a:cxn>
              <a:cxn ang="0">
                <a:pos x="connsiteX2" y="connsiteY2"/>
              </a:cxn>
              <a:cxn ang="0">
                <a:pos x="connsiteX3" y="connsiteY3"/>
              </a:cxn>
            </a:cxnLst>
            <a:rect l="l" t="t" r="r" b="b"/>
            <a:pathLst>
              <a:path w="7170340" h="5062213">
                <a:moveTo>
                  <a:pt x="7170340" y="0"/>
                </a:moveTo>
                <a:lnTo>
                  <a:pt x="7170340" y="2954084"/>
                </a:lnTo>
                <a:lnTo>
                  <a:pt x="5062211" y="5062213"/>
                </a:lnTo>
                <a:lnTo>
                  <a:pt x="0" y="2"/>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C0788784-AA5A-458F-BD07-9CFC692FA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5" y="1110709"/>
            <a:ext cx="3887408" cy="942696"/>
          </a:xfrm>
          <a:prstGeom prst="rect">
            <a:avLst/>
          </a:prstGeom>
        </p:spPr>
      </p:pic>
      <p:sp>
        <p:nvSpPr>
          <p:cNvPr id="19" name="Rectangle 18">
            <a:extLst>
              <a:ext uri="{FF2B5EF4-FFF2-40B4-BE49-F238E27FC236}">
                <a16:creationId xmlns:a16="http://schemas.microsoft.com/office/drawing/2014/main" id="{3A91C067-F707-44D1-A9C2-9913E6ADC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11832" y="4010957"/>
            <a:ext cx="870888" cy="87088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61203" y="5394406"/>
            <a:ext cx="856138" cy="8561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314455" y="5398229"/>
            <a:ext cx="381459" cy="38145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675779"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260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91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572493" y="238539"/>
            <a:ext cx="11018520" cy="1434415"/>
          </a:xfrm>
        </p:spPr>
        <p:txBody>
          <a:bodyPr anchor="b">
            <a:normAutofit/>
          </a:bodyPr>
          <a:lstStyle/>
          <a:p>
            <a:r>
              <a:rPr lang="en-US" sz="3400" b="1" dirty="0">
                <a:latin typeface="Calibri"/>
                <a:cs typeface="Calibri"/>
              </a:rPr>
              <a:t>  </a:t>
            </a:r>
            <a:r>
              <a:rPr lang="en-US" sz="4600" b="1" dirty="0">
                <a:latin typeface="Calibri"/>
                <a:cs typeface="Calibri"/>
              </a:rPr>
              <a:t>BERT</a:t>
            </a:r>
            <a:br>
              <a:rPr lang="en-US" sz="3400" b="1" dirty="0">
                <a:latin typeface="Calibri"/>
                <a:cs typeface="Calibri"/>
              </a:rPr>
            </a:br>
            <a:r>
              <a:rPr lang="en-US" sz="3400" b="1" dirty="0">
                <a:latin typeface="Calibri"/>
                <a:cs typeface="Calibri"/>
              </a:rPr>
              <a:t> </a:t>
            </a:r>
            <a:r>
              <a:rPr lang="en-US" sz="3400" dirty="0">
                <a:latin typeface="Calibri"/>
                <a:cs typeface="Calibri"/>
              </a:rPr>
              <a:t>(Bidirectional Encoder Representations from Transformers)</a:t>
            </a:r>
            <a:endParaRPr lang="he-IL" sz="3400" dirty="0">
              <a:latin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200" dirty="0">
                <a:ea typeface="+mn-lt"/>
                <a:cs typeface="+mn-lt"/>
              </a:rPr>
              <a:t>BERT is a transformer-based machine learning technique for natural languages processing (NLP) pre-training</a:t>
            </a:r>
            <a:endParaRPr lang="en-US" sz="2200" dirty="0">
              <a:latin typeface="Calibri"/>
              <a:cs typeface="Calibri"/>
            </a:endParaRPr>
          </a:p>
          <a:p>
            <a:r>
              <a:rPr lang="en-US" sz="2200" dirty="0">
                <a:latin typeface="Calibri"/>
                <a:cs typeface="Calibri"/>
              </a:rPr>
              <a:t>Designed to pre-train unlabeled text by conditioning both left and right contexts in all layers</a:t>
            </a:r>
          </a:p>
          <a:p>
            <a:r>
              <a:rPr lang="en-US" sz="2200" dirty="0">
                <a:latin typeface="Calibri"/>
                <a:cs typeface="Calibri"/>
              </a:rPr>
              <a:t>Every output element is connected to every input element, and the weightings between them are dynamically calculated based on their connection</a:t>
            </a:r>
          </a:p>
          <a:p>
            <a:r>
              <a:rPr lang="en-US" sz="2200" dirty="0">
                <a:latin typeface="Calibri"/>
                <a:cs typeface="Calibri"/>
              </a:rPr>
              <a:t>Focus on two different NLP tasks: </a:t>
            </a:r>
            <a:endParaRPr lang="en-US" sz="2200" dirty="0">
              <a:latin typeface="Calibri" panose="020F0502020204030204" pitchFamily="34" charset="0"/>
              <a:cs typeface="Calibri" panose="020F0502020204030204" pitchFamily="34" charset="0"/>
            </a:endParaRPr>
          </a:p>
          <a:p>
            <a:pPr marL="914400" lvl="1" indent="-457200">
              <a:buFont typeface="+mj-lt"/>
              <a:buAutoNum type="arabicParenR"/>
            </a:pPr>
            <a:r>
              <a:rPr lang="en-US" sz="2200" dirty="0">
                <a:latin typeface="Calibri"/>
                <a:cs typeface="Calibri"/>
              </a:rPr>
              <a:t>Masked Language Modeling</a:t>
            </a:r>
          </a:p>
          <a:p>
            <a:pPr marL="914400" lvl="1" indent="-457200">
              <a:buFont typeface="+mj-lt"/>
              <a:buAutoNum type="arabicParenR"/>
            </a:pPr>
            <a:r>
              <a:rPr lang="en-US" sz="2200" dirty="0">
                <a:latin typeface="Calibri"/>
                <a:cs typeface="Calibri"/>
              </a:rPr>
              <a:t>Next Sentence Prediction</a:t>
            </a:r>
            <a:endParaRPr lang="he-IL" sz="2200" dirty="0">
              <a:latin typeface="Calibri"/>
              <a:cs typeface="Calibri"/>
            </a:endParaRPr>
          </a:p>
        </p:txBody>
      </p:sp>
      <p:pic>
        <p:nvPicPr>
          <p:cNvPr id="6" name="תמונה 5">
            <a:extLst>
              <a:ext uri="{FF2B5EF4-FFF2-40B4-BE49-F238E27FC236}">
                <a16:creationId xmlns:a16="http://schemas.microsoft.com/office/drawing/2014/main" id="{9A6C10FF-699A-CCD3-68B8-27FCF27DECC3}"/>
              </a:ext>
            </a:extLst>
          </p:cNvPr>
          <p:cNvPicPr>
            <a:picLocks noChangeAspect="1"/>
          </p:cNvPicPr>
          <p:nvPr/>
        </p:nvPicPr>
        <p:blipFill rotWithShape="1">
          <a:blip r:embed="rId2"/>
          <a:srcRect l="7123" r="4130" b="3"/>
          <a:stretch/>
        </p:blipFill>
        <p:spPr>
          <a:xfrm>
            <a:off x="7675658" y="2093976"/>
            <a:ext cx="3941064" cy="4096512"/>
          </a:xfrm>
          <a:prstGeom prst="rect">
            <a:avLst/>
          </a:prstGeom>
        </p:spPr>
      </p:pic>
      <p:sp>
        <p:nvSpPr>
          <p:cNvPr id="7" name="מציין מיקום של כותרת תחתונה 6">
            <a:extLst>
              <a:ext uri="{FF2B5EF4-FFF2-40B4-BE49-F238E27FC236}">
                <a16:creationId xmlns:a16="http://schemas.microsoft.com/office/drawing/2014/main" id="{46CCFA56-81CC-2AE3-440E-338D72B180C7}"/>
              </a:ext>
            </a:extLst>
          </p:cNvPr>
          <p:cNvSpPr>
            <a:spLocks noGrp="1"/>
          </p:cNvSpPr>
          <p:nvPr>
            <p:ph type="ftr" sz="quarter" idx="11"/>
          </p:nvPr>
        </p:nvSpPr>
        <p:spPr/>
        <p:txBody>
          <a:bodyPr/>
          <a:lstStyle/>
          <a:p>
            <a:r>
              <a:rPr lang="he-IL" dirty="0"/>
              <a:t>10</a:t>
            </a:r>
          </a:p>
        </p:txBody>
      </p:sp>
    </p:spTree>
    <p:extLst>
      <p:ext uri="{BB962C8B-B14F-4D97-AF65-F5344CB8AC3E}">
        <p14:creationId xmlns:p14="http://schemas.microsoft.com/office/powerpoint/2010/main" val="214157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4600" b="1" kern="1200" dirty="0">
                <a:solidFill>
                  <a:schemeClr val="tx1"/>
                </a:solidFill>
                <a:latin typeface="+mn-lt"/>
                <a:ea typeface="+mj-ea"/>
                <a:cs typeface="+mj-cs"/>
              </a:rPr>
              <a:t>BERT</a:t>
            </a:r>
          </a:p>
        </p:txBody>
      </p:sp>
      <p:pic>
        <p:nvPicPr>
          <p:cNvPr id="3" name="Picture 2">
            <a:extLst>
              <a:ext uri="{FF2B5EF4-FFF2-40B4-BE49-F238E27FC236}">
                <a16:creationId xmlns:a16="http://schemas.microsoft.com/office/drawing/2014/main" id="{030E56A7-758B-48BC-84E9-DB2269B371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02313" y="2072640"/>
            <a:ext cx="6375499" cy="4128135"/>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Shape 1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ציין מיקום של כותרת תחתונה 5">
            <a:extLst>
              <a:ext uri="{FF2B5EF4-FFF2-40B4-BE49-F238E27FC236}">
                <a16:creationId xmlns:a16="http://schemas.microsoft.com/office/drawing/2014/main" id="{D7618EE7-9F12-9AF1-C51C-F585A158AF32}"/>
              </a:ext>
            </a:extLst>
          </p:cNvPr>
          <p:cNvSpPr>
            <a:spLocks noGrp="1"/>
          </p:cNvSpPr>
          <p:nvPr>
            <p:ph type="ftr" sz="quarter" idx="11"/>
          </p:nvPr>
        </p:nvSpPr>
        <p:spPr/>
        <p:txBody>
          <a:bodyPr/>
          <a:lstStyle/>
          <a:p>
            <a:r>
              <a:rPr lang="he-IL" dirty="0"/>
              <a:t>11</a:t>
            </a:r>
          </a:p>
        </p:txBody>
      </p:sp>
    </p:spTree>
    <p:extLst>
      <p:ext uri="{BB962C8B-B14F-4D97-AF65-F5344CB8AC3E}">
        <p14:creationId xmlns:p14="http://schemas.microsoft.com/office/powerpoint/2010/main" val="260418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438913" y="859536"/>
            <a:ext cx="4832802" cy="1243584"/>
          </a:xfrm>
        </p:spPr>
        <p:txBody>
          <a:bodyPr>
            <a:normAutofit/>
          </a:bodyPr>
          <a:lstStyle/>
          <a:p>
            <a:r>
              <a:rPr lang="en-US" sz="4600" b="1" dirty="0">
                <a:latin typeface="Calibri" panose="020F0502020204030204" pitchFamily="34" charset="0"/>
                <a:cs typeface="Calibri" panose="020F0502020204030204" pitchFamily="34" charset="0"/>
              </a:rPr>
              <a:t>Balanced the data</a:t>
            </a:r>
            <a:endParaRPr lang="he-IL" sz="4600" b="1" dirty="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438912" y="2512611"/>
            <a:ext cx="4832803" cy="3664351"/>
          </a:xfrm>
        </p:spPr>
        <p:txBody>
          <a:bodyPr>
            <a:normAutofit/>
          </a:bodyPr>
          <a:lstStyle/>
          <a:p>
            <a:r>
              <a:rPr lang="en-US" sz="2000" u="sng" dirty="0">
                <a:latin typeface="Calibri" panose="020F0502020204030204" pitchFamily="34" charset="0"/>
                <a:cs typeface="Calibri" panose="020F0502020204030204" pitchFamily="34" charset="0"/>
              </a:rPr>
              <a:t>Balanced dataset</a:t>
            </a:r>
            <a:r>
              <a:rPr lang="en-US" sz="2000" dirty="0">
                <a:latin typeface="Calibri" panose="020F0502020204030204" pitchFamily="34" charset="0"/>
                <a:cs typeface="Calibri" panose="020F0502020204030204" pitchFamily="34" charset="0"/>
              </a:rPr>
              <a:t> is a dataset with the same number of input samples representing each output class (or target class)</a:t>
            </a:r>
          </a:p>
          <a:p>
            <a:r>
              <a:rPr lang="en-US" sz="2000" u="sng" dirty="0">
                <a:latin typeface="Calibri" panose="020F0502020204030204" pitchFamily="34" charset="0"/>
                <a:cs typeface="Calibri" panose="020F0502020204030204" pitchFamily="34" charset="0"/>
              </a:rPr>
              <a:t>Imbalanced dataset</a:t>
            </a:r>
            <a:r>
              <a:rPr lang="en-US" sz="2000" dirty="0">
                <a:latin typeface="Calibri" panose="020F0502020204030204" pitchFamily="34" charset="0"/>
                <a:cs typeface="Calibri" panose="020F0502020204030204" pitchFamily="34" charset="0"/>
              </a:rPr>
              <a:t> has significantly more samples for one class than others</a:t>
            </a:r>
          </a:p>
          <a:p>
            <a:r>
              <a:rPr lang="en-US" sz="2000" dirty="0">
                <a:latin typeface="Calibri" panose="020F0502020204030204" pitchFamily="34" charset="0"/>
                <a:cs typeface="Calibri" panose="020F0502020204030204" pitchFamily="34" charset="0"/>
              </a:rPr>
              <a:t>Balancing techniques:</a:t>
            </a:r>
          </a:p>
          <a:p>
            <a:pPr lvl="1">
              <a:buFont typeface="Wingdings" panose="05000000000000000000" pitchFamily="2" charset="2"/>
              <a:buChar char="ü"/>
            </a:pPr>
            <a:r>
              <a:rPr lang="en-US" sz="2000" dirty="0">
                <a:latin typeface="Calibri" panose="020F0502020204030204" pitchFamily="34" charset="0"/>
                <a:cs typeface="Calibri" panose="020F0502020204030204" pitchFamily="34" charset="0"/>
              </a:rPr>
              <a:t>Under-sampling</a:t>
            </a:r>
          </a:p>
          <a:p>
            <a:pPr lvl="1">
              <a:buFont typeface="Wingdings" panose="05000000000000000000" pitchFamily="2" charset="2"/>
              <a:buChar char="ü"/>
            </a:pPr>
            <a:r>
              <a:rPr lang="en-US" sz="2000" dirty="0">
                <a:latin typeface="Calibri" panose="020F0502020204030204" pitchFamily="34" charset="0"/>
                <a:cs typeface="Calibri" panose="020F0502020204030204" pitchFamily="34" charset="0"/>
              </a:rPr>
              <a:t>Over-sampling</a:t>
            </a:r>
          </a:p>
          <a:p>
            <a:pPr lvl="1">
              <a:buFont typeface="Wingdings" panose="05000000000000000000" pitchFamily="2" charset="2"/>
              <a:buChar char="ü"/>
            </a:pPr>
            <a:r>
              <a:rPr lang="en-US" sz="2000" dirty="0">
                <a:latin typeface="Calibri" panose="020F0502020204030204" pitchFamily="34" charset="0"/>
                <a:cs typeface="Calibri" panose="020F0502020204030204" pitchFamily="34" charset="0"/>
              </a:rPr>
              <a:t>Threshold</a:t>
            </a:r>
          </a:p>
        </p:txBody>
      </p:sp>
      <p:pic>
        <p:nvPicPr>
          <p:cNvPr id="6" name="תמונה 5">
            <a:extLst>
              <a:ext uri="{FF2B5EF4-FFF2-40B4-BE49-F238E27FC236}">
                <a16:creationId xmlns:a16="http://schemas.microsoft.com/office/drawing/2014/main" id="{182B3A3D-C083-B36B-14C9-DAF0BEA33258}"/>
              </a:ext>
            </a:extLst>
          </p:cNvPr>
          <p:cNvPicPr>
            <a:picLocks noChangeAspect="1"/>
          </p:cNvPicPr>
          <p:nvPr/>
        </p:nvPicPr>
        <p:blipFill>
          <a:blip r:embed="rId3"/>
          <a:stretch>
            <a:fillRect/>
          </a:stretch>
        </p:blipFill>
        <p:spPr>
          <a:xfrm>
            <a:off x="7974686" y="517600"/>
            <a:ext cx="2421082" cy="2743200"/>
          </a:xfrm>
          <a:prstGeom prst="rect">
            <a:avLst/>
          </a:prstGeom>
        </p:spPr>
      </p:pic>
      <p:pic>
        <p:nvPicPr>
          <p:cNvPr id="8" name="תמונה 7">
            <a:extLst>
              <a:ext uri="{FF2B5EF4-FFF2-40B4-BE49-F238E27FC236}">
                <a16:creationId xmlns:a16="http://schemas.microsoft.com/office/drawing/2014/main" id="{ABBBC99C-5E08-0F2C-BA31-48F2888B6800}"/>
              </a:ext>
            </a:extLst>
          </p:cNvPr>
          <p:cNvPicPr>
            <a:picLocks noChangeAspect="1"/>
          </p:cNvPicPr>
          <p:nvPr/>
        </p:nvPicPr>
        <p:blipFill>
          <a:blip r:embed="rId4"/>
          <a:stretch>
            <a:fillRect/>
          </a:stretch>
        </p:blipFill>
        <p:spPr>
          <a:xfrm>
            <a:off x="7083223" y="3429000"/>
            <a:ext cx="4204009" cy="2743200"/>
          </a:xfrm>
          <a:prstGeom prst="rect">
            <a:avLst/>
          </a:prstGeom>
        </p:spPr>
      </p:pic>
      <p:sp>
        <p:nvSpPr>
          <p:cNvPr id="7" name="מציין מיקום של כותרת תחתונה 6">
            <a:extLst>
              <a:ext uri="{FF2B5EF4-FFF2-40B4-BE49-F238E27FC236}">
                <a16:creationId xmlns:a16="http://schemas.microsoft.com/office/drawing/2014/main" id="{E42A83C7-2D1F-E5BF-D103-864003428912}"/>
              </a:ext>
            </a:extLst>
          </p:cNvPr>
          <p:cNvSpPr>
            <a:spLocks noGrp="1"/>
          </p:cNvSpPr>
          <p:nvPr>
            <p:ph type="ftr" sz="quarter" idx="11"/>
          </p:nvPr>
        </p:nvSpPr>
        <p:spPr/>
        <p:txBody>
          <a:bodyPr/>
          <a:lstStyle/>
          <a:p>
            <a:r>
              <a:rPr lang="he-IL" dirty="0"/>
              <a:t>12</a:t>
            </a:r>
          </a:p>
        </p:txBody>
      </p:sp>
    </p:spTree>
    <p:extLst>
      <p:ext uri="{BB962C8B-B14F-4D97-AF65-F5344CB8AC3E}">
        <p14:creationId xmlns:p14="http://schemas.microsoft.com/office/powerpoint/2010/main" val="75712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10905066" cy="1135737"/>
          </a:xfrm>
        </p:spPr>
        <p:txBody>
          <a:bodyPr>
            <a:normAutofit/>
          </a:bodyPr>
          <a:lstStyle/>
          <a:p>
            <a:r>
              <a:rPr lang="en-US" sz="4600" b="1" dirty="0">
                <a:latin typeface="Calibri" panose="020F0502020204030204" pitchFamily="34" charset="0"/>
                <a:cs typeface="Calibri" panose="020F0502020204030204" pitchFamily="34" charset="0"/>
              </a:rPr>
              <a:t>CNN</a:t>
            </a:r>
            <a:endParaRPr lang="he-IL" sz="4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643469" y="1782981"/>
            <a:ext cx="4616688" cy="4393982"/>
          </a:xfrm>
        </p:spPr>
        <p:txBody>
          <a:bodyPr vert="horz" lIns="91440" tIns="45720" rIns="91440" bIns="45720" rtlCol="0">
            <a:normAutofit/>
          </a:bodyPr>
          <a:lstStyle/>
          <a:p>
            <a:r>
              <a:rPr lang="en-US" sz="2000" dirty="0">
                <a:latin typeface="Calibri"/>
                <a:cs typeface="Calibri"/>
              </a:rPr>
              <a:t>A Deep Learning </a:t>
            </a:r>
            <a:r>
              <a:rPr lang="en-US" sz="2000" dirty="0">
                <a:ea typeface="+mn-lt"/>
                <a:cs typeface="+mn-lt"/>
              </a:rPr>
              <a:t>methodology </a:t>
            </a:r>
            <a:r>
              <a:rPr lang="en-US" sz="2000" dirty="0">
                <a:latin typeface="Calibri"/>
                <a:cs typeface="Calibri"/>
              </a:rPr>
              <a:t>that can take in input such as text, audio, or picture and detect a specific feature in the input</a:t>
            </a:r>
          </a:p>
          <a:p>
            <a:r>
              <a:rPr lang="en-US" sz="2000" dirty="0">
                <a:latin typeface="Calibri" panose="020F0502020204030204" pitchFamily="34" charset="0"/>
                <a:cs typeface="Calibri" panose="020F0502020204030204" pitchFamily="34" charset="0"/>
              </a:rPr>
              <a:t>The stages on CNN:</a:t>
            </a:r>
          </a:p>
          <a:p>
            <a:pPr marL="914400" lvl="1" indent="-457200">
              <a:buFont typeface="+mj-lt"/>
              <a:buAutoNum type="arabicParenR"/>
            </a:pPr>
            <a:r>
              <a:rPr lang="en-US" sz="2000" dirty="0">
                <a:latin typeface="Calibri" panose="020F0502020204030204" pitchFamily="34" charset="0"/>
                <a:cs typeface="Calibri" panose="020F0502020204030204" pitchFamily="34" charset="0"/>
              </a:rPr>
              <a:t>convolution layers </a:t>
            </a:r>
          </a:p>
          <a:p>
            <a:pPr marL="914400" lvl="1" indent="-457200">
              <a:buFont typeface="+mj-lt"/>
              <a:buAutoNum type="arabicParenR"/>
            </a:pPr>
            <a:r>
              <a:rPr lang="en-US" sz="2000" dirty="0">
                <a:latin typeface="Calibri" panose="020F0502020204030204" pitchFamily="34" charset="0"/>
                <a:cs typeface="Calibri" panose="020F0502020204030204" pitchFamily="34" charset="0"/>
              </a:rPr>
              <a:t>pooling layers – Max Pooling or Average Pooling </a:t>
            </a:r>
          </a:p>
          <a:p>
            <a:pPr marL="914400" lvl="1" indent="-457200">
              <a:buFont typeface="+mj-lt"/>
              <a:buAutoNum type="arabicParenR"/>
            </a:pPr>
            <a:r>
              <a:rPr lang="en-US" sz="2000" dirty="0">
                <a:latin typeface="Calibri" panose="020F0502020204030204" pitchFamily="34" charset="0"/>
                <a:cs typeface="Calibri" panose="020F0502020204030204" pitchFamily="34" charset="0"/>
              </a:rPr>
              <a:t>fully connected layers (flattening) – Linear, </a:t>
            </a:r>
            <a:r>
              <a:rPr lang="en-US" sz="2000" dirty="0" err="1">
                <a:latin typeface="Calibri" panose="020F0502020204030204" pitchFamily="34" charset="0"/>
                <a:cs typeface="Calibri" panose="020F0502020204030204" pitchFamily="34" charset="0"/>
              </a:rPr>
              <a:t>ReLU</a:t>
            </a:r>
            <a:endParaRPr lang="en-US" sz="2000" dirty="0">
              <a:latin typeface="Calibri" panose="020F0502020204030204" pitchFamily="34" charset="0"/>
              <a:cs typeface="Calibri" panose="020F0502020204030204" pitchFamily="34" charset="0"/>
            </a:endParaRPr>
          </a:p>
          <a:p>
            <a:pPr marL="914400" lvl="1" indent="-457200">
              <a:buFont typeface="+mj-lt"/>
              <a:buAutoNum type="arabicParenR"/>
            </a:pPr>
            <a:r>
              <a:rPr lang="en-US" sz="2000" dirty="0">
                <a:latin typeface="Calibri" panose="020F0502020204030204" pitchFamily="34" charset="0"/>
                <a:cs typeface="Calibri" panose="020F0502020204030204" pitchFamily="34" charset="0"/>
              </a:rPr>
              <a:t>activation function – </a:t>
            </a:r>
            <a:r>
              <a:rPr lang="en-US" sz="2000" dirty="0" err="1">
                <a:latin typeface="Calibri" panose="020F0502020204030204" pitchFamily="34" charset="0"/>
                <a:cs typeface="Calibri" panose="020F0502020204030204" pitchFamily="34" charset="0"/>
              </a:rPr>
              <a:t>Softmax</a:t>
            </a:r>
            <a:r>
              <a:rPr lang="en-US" sz="2000" dirty="0">
                <a:latin typeface="Calibri" panose="020F0502020204030204" pitchFamily="34" charset="0"/>
                <a:cs typeface="Calibri" panose="020F0502020204030204" pitchFamily="34" charset="0"/>
              </a:rPr>
              <a:t> Function or Sigmoid Function</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תמונה 5">
            <a:extLst>
              <a:ext uri="{FF2B5EF4-FFF2-40B4-BE49-F238E27FC236}">
                <a16:creationId xmlns:a16="http://schemas.microsoft.com/office/drawing/2014/main" id="{81F31C11-0910-A1A7-3B6B-E48C0697A9FC}"/>
              </a:ext>
            </a:extLst>
          </p:cNvPr>
          <p:cNvPicPr>
            <a:picLocks noChangeAspect="1"/>
          </p:cNvPicPr>
          <p:nvPr/>
        </p:nvPicPr>
        <p:blipFill rotWithShape="1">
          <a:blip r:embed="rId2">
            <a:extLst>
              <a:ext uri="{28A0092B-C50C-407E-A947-70E740481C1C}">
                <a14:useLocalDpi xmlns:a14="http://schemas.microsoft.com/office/drawing/2010/main" val="0"/>
              </a:ext>
            </a:extLst>
          </a:blip>
          <a:srcRect l="-1" t="14783" r="3375" b="7360"/>
          <a:stretch/>
        </p:blipFill>
        <p:spPr>
          <a:xfrm>
            <a:off x="5715220" y="1782981"/>
            <a:ext cx="5413411"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מציין מיקום של כותרת תחתונה 6">
            <a:extLst>
              <a:ext uri="{FF2B5EF4-FFF2-40B4-BE49-F238E27FC236}">
                <a16:creationId xmlns:a16="http://schemas.microsoft.com/office/drawing/2014/main" id="{801C56B3-DE22-798A-FAED-F67ACBD26251}"/>
              </a:ext>
            </a:extLst>
          </p:cNvPr>
          <p:cNvSpPr>
            <a:spLocks noGrp="1"/>
          </p:cNvSpPr>
          <p:nvPr>
            <p:ph type="ftr" sz="quarter" idx="11"/>
          </p:nvPr>
        </p:nvSpPr>
        <p:spPr/>
        <p:txBody>
          <a:bodyPr/>
          <a:lstStyle/>
          <a:p>
            <a:r>
              <a:rPr lang="he-IL" dirty="0"/>
              <a:t>13</a:t>
            </a:r>
          </a:p>
        </p:txBody>
      </p:sp>
    </p:spTree>
    <p:extLst>
      <p:ext uri="{BB962C8B-B14F-4D97-AF65-F5344CB8AC3E}">
        <p14:creationId xmlns:p14="http://schemas.microsoft.com/office/powerpoint/2010/main" val="15383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38882" y="435864"/>
            <a:ext cx="10909640" cy="1249394"/>
          </a:xfrm>
        </p:spPr>
        <p:txBody>
          <a:bodyPr vert="horz" lIns="91440" tIns="45720" rIns="91440" bIns="45720" rtlCol="0" anchor="ctr">
            <a:normAutofit/>
          </a:bodyPr>
          <a:lstStyle/>
          <a:p>
            <a:pPr algn="ctr"/>
            <a:r>
              <a:rPr lang="en-US" sz="4600" b="1" kern="1200" dirty="0">
                <a:solidFill>
                  <a:schemeClr val="tx1"/>
                </a:solidFill>
                <a:latin typeface="+mn-lt"/>
                <a:ea typeface="+mj-ea"/>
                <a:cs typeface="+mj-cs"/>
              </a:rPr>
              <a:t>CNN</a:t>
            </a:r>
          </a:p>
        </p:txBody>
      </p:sp>
      <p:sp>
        <p:nvSpPr>
          <p:cNvPr id="2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5E68BE92-D8E6-8388-CC62-E22D3AAB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077" y="2364228"/>
            <a:ext cx="8633846" cy="4057908"/>
          </a:xfrm>
          <a:prstGeom prst="rect">
            <a:avLst/>
          </a:prstGeom>
        </p:spPr>
      </p:pic>
      <p:sp>
        <p:nvSpPr>
          <p:cNvPr id="6" name="מציין מיקום של כותרת תחתונה 5">
            <a:extLst>
              <a:ext uri="{FF2B5EF4-FFF2-40B4-BE49-F238E27FC236}">
                <a16:creationId xmlns:a16="http://schemas.microsoft.com/office/drawing/2014/main" id="{BADE5422-533E-86BF-8C7F-BC8331736D54}"/>
              </a:ext>
            </a:extLst>
          </p:cNvPr>
          <p:cNvSpPr>
            <a:spLocks noGrp="1"/>
          </p:cNvSpPr>
          <p:nvPr>
            <p:ph type="ftr" sz="quarter" idx="11"/>
          </p:nvPr>
        </p:nvSpPr>
        <p:spPr/>
        <p:txBody>
          <a:bodyPr/>
          <a:lstStyle/>
          <a:p>
            <a:r>
              <a:rPr lang="he-IL" dirty="0"/>
              <a:t>14</a:t>
            </a:r>
          </a:p>
        </p:txBody>
      </p:sp>
    </p:spTree>
    <p:extLst>
      <p:ext uri="{BB962C8B-B14F-4D97-AF65-F5344CB8AC3E}">
        <p14:creationId xmlns:p14="http://schemas.microsoft.com/office/powerpoint/2010/main" val="116723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6" y="181128"/>
            <a:ext cx="10905066" cy="1135737"/>
          </a:xfrm>
        </p:spPr>
        <p:txBody>
          <a:bodyPr>
            <a:normAutofit/>
          </a:bodyPr>
          <a:lstStyle/>
          <a:p>
            <a:r>
              <a:rPr lang="en-US" sz="4600" b="1" dirty="0">
                <a:latin typeface="Calibri" panose="020F0502020204030204" pitchFamily="34" charset="0"/>
                <a:cs typeface="Calibri" panose="020F0502020204030204" pitchFamily="34" charset="0"/>
              </a:rPr>
              <a:t>The final process </a:t>
            </a:r>
            <a:endParaRPr lang="he-IL" sz="4600" b="1" dirty="0">
              <a:latin typeface="Calibri" panose="020F0502020204030204" pitchFamily="34" charset="0"/>
              <a:cs typeface="Calibri" panose="020F0502020204030204" pitchFamily="34" charset="0"/>
            </a:endParaRPr>
          </a:p>
        </p:txBody>
      </p:sp>
      <p:sp>
        <p:nvSpPr>
          <p:cNvPr id="12" name="Content Placeholder 2">
            <a:extLst>
              <a:ext uri="{FF2B5EF4-FFF2-40B4-BE49-F238E27FC236}">
                <a16:creationId xmlns:a16="http://schemas.microsoft.com/office/drawing/2014/main" id="{AF60A6D7-3141-453C-A71A-6913E9225E7C}"/>
              </a:ext>
            </a:extLst>
          </p:cNvPr>
          <p:cNvSpPr>
            <a:spLocks noGrp="1"/>
          </p:cNvSpPr>
          <p:nvPr>
            <p:ph idx="1"/>
          </p:nvPr>
        </p:nvSpPr>
        <p:spPr>
          <a:xfrm>
            <a:off x="670705" y="1276116"/>
            <a:ext cx="4542318" cy="4782852"/>
          </a:xfrm>
        </p:spPr>
        <p:txBody>
          <a:bodyPr>
            <a:noAutofit/>
          </a:bodyPr>
          <a:lstStyle/>
          <a:p>
            <a:pPr marL="514350" indent="-514350">
              <a:buFont typeface="+mj-lt"/>
              <a:buAutoNum type="arabicParenR"/>
            </a:pPr>
            <a:r>
              <a:rPr lang="en-US" sz="2000" dirty="0">
                <a:latin typeface="Calibri" panose="020F0502020204030204" pitchFamily="34" charset="0"/>
                <a:cs typeface="Calibri" panose="020F0502020204030204" pitchFamily="34" charset="0"/>
              </a:rPr>
              <a:t>Get imposters and divide them into short pieces like "tweets" these texts will be our training data</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Preprocess the data</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Word embedding by Bert</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Balanced the data</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Create the CNN model</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Train the model</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Predict the authorship of a new text by the model</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Analyze the result and effectiveness of the algorithm</a:t>
            </a:r>
          </a:p>
          <a:p>
            <a:pPr marL="514350" lvl="0" indent="-514350">
              <a:buFont typeface="+mj-lt"/>
              <a:buAutoNum type="arabicParenR"/>
            </a:pPr>
            <a:r>
              <a:rPr lang="en-US" sz="2000" dirty="0">
                <a:latin typeface="Calibri" panose="020F0502020204030204" pitchFamily="34" charset="0"/>
                <a:cs typeface="Calibri" panose="020F0502020204030204" pitchFamily="34" charset="0"/>
              </a:rPr>
              <a:t>Summarizing the results</a:t>
            </a:r>
          </a:p>
          <a:p>
            <a:pPr marL="0" indent="0">
              <a:buNone/>
            </a:pPr>
            <a:endParaRPr lang="he-IL" sz="2000" dirty="0">
              <a:latin typeface="Calibri" panose="020F0502020204030204" pitchFamily="34" charset="0"/>
              <a:cs typeface="Calibri" panose="020F0502020204030204" pitchFamily="34" charset="0"/>
            </a:endParaRPr>
          </a:p>
        </p:txBody>
      </p:sp>
      <p:grpSp>
        <p:nvGrpSpPr>
          <p:cNvPr id="16"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תמונה 5">
            <a:extLst>
              <a:ext uri="{FF2B5EF4-FFF2-40B4-BE49-F238E27FC236}">
                <a16:creationId xmlns:a16="http://schemas.microsoft.com/office/drawing/2014/main" id="{A39450ED-BD11-74A4-A14F-F8485EE23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320" y="1884734"/>
            <a:ext cx="6253212" cy="4158385"/>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מציין מיקום של כותרת תחתונה 4">
            <a:extLst>
              <a:ext uri="{FF2B5EF4-FFF2-40B4-BE49-F238E27FC236}">
                <a16:creationId xmlns:a16="http://schemas.microsoft.com/office/drawing/2014/main" id="{D7DA8066-0C0C-8FCD-F6AE-2FB7BF3D6E40}"/>
              </a:ext>
            </a:extLst>
          </p:cNvPr>
          <p:cNvSpPr>
            <a:spLocks noGrp="1"/>
          </p:cNvSpPr>
          <p:nvPr>
            <p:ph type="ftr" sz="quarter" idx="11"/>
          </p:nvPr>
        </p:nvSpPr>
        <p:spPr/>
        <p:txBody>
          <a:bodyPr/>
          <a:lstStyle/>
          <a:p>
            <a:r>
              <a:rPr lang="he-IL" dirty="0"/>
              <a:t>15</a:t>
            </a:r>
          </a:p>
        </p:txBody>
      </p:sp>
    </p:spTree>
    <p:extLst>
      <p:ext uri="{BB962C8B-B14F-4D97-AF65-F5344CB8AC3E}">
        <p14:creationId xmlns:p14="http://schemas.microsoft.com/office/powerpoint/2010/main" val="4046566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1137034" y="609597"/>
            <a:ext cx="9392421" cy="1330841"/>
          </a:xfrm>
        </p:spPr>
        <p:txBody>
          <a:bodyPr>
            <a:normAutofit/>
          </a:bodyPr>
          <a:lstStyle/>
          <a:p>
            <a:r>
              <a:rPr lang="en-US" sz="4600" b="1" dirty="0">
                <a:latin typeface="Calibri" panose="020F0502020204030204" pitchFamily="34" charset="0"/>
                <a:cs typeface="Calibri" panose="020F0502020204030204" pitchFamily="34" charset="0"/>
              </a:rPr>
              <a:t>Expected Achievements</a:t>
            </a:r>
            <a:endParaRPr lang="he-IL" sz="4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773867" y="2257370"/>
            <a:ext cx="5589225" cy="3917773"/>
          </a:xfrm>
        </p:spPr>
        <p:txBody>
          <a:bodyPr>
            <a:normAutofit/>
          </a:bodyPr>
          <a:lstStyle/>
          <a:p>
            <a:r>
              <a:rPr lang="en-US" sz="2000" dirty="0">
                <a:latin typeface="Calibri" panose="020F0502020204030204" pitchFamily="34" charset="0"/>
                <a:cs typeface="Calibri" panose="020F0502020204030204" pitchFamily="34" charset="0"/>
              </a:rPr>
              <a:t>Our expectation in phase A was to comprehend religious text Structure more precisely. And the idea was to create a model that Identifies whether a particular text belongs to the Religious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Texts of the Holy Koran or Bible</a:t>
            </a:r>
          </a:p>
          <a:p>
            <a:r>
              <a:rPr lang="en-US" sz="2000" dirty="0">
                <a:latin typeface="Calibri" panose="020F0502020204030204" pitchFamily="34" charset="0"/>
                <a:cs typeface="Calibri" panose="020F0502020204030204" pitchFamily="34" charset="0"/>
              </a:rPr>
              <a:t>In phase B, we achieved our goal, and the model meets the expectations</a:t>
            </a:r>
          </a:p>
          <a:p>
            <a:endParaRPr lang="en-US" sz="2000" dirty="0">
              <a:latin typeface="Calibri" panose="020F0502020204030204" pitchFamily="34" charset="0"/>
              <a:cs typeface="Calibri" panose="020F0502020204030204" pitchFamily="34" charset="0"/>
            </a:endParaRPr>
          </a:p>
        </p:txBody>
      </p:sp>
      <p:pic>
        <p:nvPicPr>
          <p:cNvPr id="6" name="תמונה 5">
            <a:extLst>
              <a:ext uri="{FF2B5EF4-FFF2-40B4-BE49-F238E27FC236}">
                <a16:creationId xmlns:a16="http://schemas.microsoft.com/office/drawing/2014/main" id="{2929345D-1A39-7E1D-00B8-E589300EAE16}"/>
              </a:ext>
            </a:extLst>
          </p:cNvPr>
          <p:cNvPicPr>
            <a:picLocks noChangeAspect="1"/>
          </p:cNvPicPr>
          <p:nvPr/>
        </p:nvPicPr>
        <p:blipFill>
          <a:blip r:embed="rId2"/>
          <a:stretch>
            <a:fillRect/>
          </a:stretch>
        </p:blipFill>
        <p:spPr>
          <a:xfrm>
            <a:off x="6719367" y="2257370"/>
            <a:ext cx="4788505" cy="3611003"/>
          </a:xfrm>
          <a:prstGeom prst="rect">
            <a:avLst/>
          </a:prstGeom>
        </p:spPr>
      </p:pic>
      <p:sp>
        <p:nvSpPr>
          <p:cNvPr id="27"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מציין מיקום של כותרת תחתונה 6">
            <a:extLst>
              <a:ext uri="{FF2B5EF4-FFF2-40B4-BE49-F238E27FC236}">
                <a16:creationId xmlns:a16="http://schemas.microsoft.com/office/drawing/2014/main" id="{406758BF-E53D-6939-5D84-1FDFDCACF2B7}"/>
              </a:ext>
            </a:extLst>
          </p:cNvPr>
          <p:cNvSpPr>
            <a:spLocks noGrp="1"/>
          </p:cNvSpPr>
          <p:nvPr>
            <p:ph type="ftr" sz="quarter" idx="11"/>
          </p:nvPr>
        </p:nvSpPr>
        <p:spPr/>
        <p:txBody>
          <a:bodyPr/>
          <a:lstStyle/>
          <a:p>
            <a:r>
              <a:rPr lang="he-IL" dirty="0"/>
              <a:t>16</a:t>
            </a:r>
          </a:p>
        </p:txBody>
      </p:sp>
    </p:spTree>
    <p:extLst>
      <p:ext uri="{BB962C8B-B14F-4D97-AF65-F5344CB8AC3E}">
        <p14:creationId xmlns:p14="http://schemas.microsoft.com/office/powerpoint/2010/main" val="332845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10905066" cy="1135737"/>
          </a:xfrm>
        </p:spPr>
        <p:txBody>
          <a:bodyPr>
            <a:normAutofit/>
          </a:bodyPr>
          <a:lstStyle/>
          <a:p>
            <a:r>
              <a:rPr lang="en-US" sz="4600" b="1" dirty="0">
                <a:latin typeface="Calibri" panose="020F0502020204030204" pitchFamily="34" charset="0"/>
                <a:cs typeface="Calibri" panose="020F0502020204030204" pitchFamily="34" charset="0"/>
              </a:rPr>
              <a:t>Research Process</a:t>
            </a:r>
            <a:endParaRPr lang="he-IL" sz="4600" b="1" dirty="0">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AF60A6D7-3141-453C-A71A-6913E9225E7C}"/>
              </a:ext>
            </a:extLst>
          </p:cNvPr>
          <p:cNvSpPr>
            <a:spLocks noGrp="1"/>
          </p:cNvSpPr>
          <p:nvPr>
            <p:ph idx="1"/>
          </p:nvPr>
        </p:nvSpPr>
        <p:spPr>
          <a:xfrm>
            <a:off x="643468" y="1782981"/>
            <a:ext cx="6842935" cy="4393982"/>
          </a:xfrm>
        </p:spPr>
        <p:txBody>
          <a:bodyPr vert="horz" lIns="91440" tIns="45720" rIns="91440" bIns="45720" rtlCol="0">
            <a:normAutofit/>
          </a:bodyPr>
          <a:lstStyle/>
          <a:p>
            <a:r>
              <a:rPr lang="en-US" sz="2000" dirty="0">
                <a:latin typeface="Calibri"/>
                <a:cs typeface="Calibri"/>
              </a:rPr>
              <a:t>Understanding all the related materials and papers/articles</a:t>
            </a:r>
          </a:p>
          <a:p>
            <a:r>
              <a:rPr lang="en-US" sz="2000" dirty="0">
                <a:latin typeface="Calibri"/>
                <a:cs typeface="Calibri"/>
              </a:rPr>
              <a:t>Finding data on the two languages</a:t>
            </a:r>
          </a:p>
          <a:p>
            <a:r>
              <a:rPr lang="en-US" sz="2000" dirty="0">
                <a:latin typeface="Calibri"/>
                <a:cs typeface="Calibri"/>
              </a:rPr>
              <a:t>Choosing the programming language (python)</a:t>
            </a:r>
          </a:p>
          <a:p>
            <a:r>
              <a:rPr lang="en-US" sz="2000" dirty="0">
                <a:latin typeface="Calibri"/>
                <a:cs typeface="Calibri"/>
              </a:rPr>
              <a:t>Choosing the related libraries</a:t>
            </a:r>
          </a:p>
          <a:p>
            <a:r>
              <a:rPr lang="en-US" sz="2000" dirty="0">
                <a:latin typeface="Calibri"/>
                <a:cs typeface="Calibri"/>
              </a:rPr>
              <a:t>Choosing the most appropriate programming environment (Jupyter)</a:t>
            </a:r>
          </a:p>
          <a:p>
            <a:r>
              <a:rPr lang="en-US" sz="2000" dirty="0">
                <a:latin typeface="Calibri"/>
                <a:cs typeface="Calibri"/>
              </a:rPr>
              <a:t>Determining the algorithm stages</a:t>
            </a:r>
          </a:p>
          <a:p>
            <a:r>
              <a:rPr lang="en-US" sz="2000" dirty="0">
                <a:latin typeface="Calibri"/>
                <a:cs typeface="Calibri"/>
              </a:rPr>
              <a:t>Understanding how to implement each stage in the algorithm</a:t>
            </a:r>
            <a:br>
              <a:rPr lang="en-US" sz="2000" dirty="0">
                <a:latin typeface="Calibri"/>
                <a:cs typeface="Calibri"/>
              </a:rPr>
            </a:br>
            <a:r>
              <a:rPr lang="en-US" sz="2000" dirty="0">
                <a:latin typeface="Calibri"/>
                <a:cs typeface="Calibri"/>
              </a:rPr>
              <a:t>For example, the </a:t>
            </a:r>
            <a:r>
              <a:rPr lang="en-US" sz="2000" dirty="0" err="1">
                <a:latin typeface="Calibri"/>
                <a:cs typeface="Calibri"/>
              </a:rPr>
              <a:t>HebBert</a:t>
            </a:r>
            <a:r>
              <a:rPr lang="en-US" sz="2000" dirty="0">
                <a:latin typeface="Calibri"/>
                <a:cs typeface="Calibri"/>
              </a:rPr>
              <a:t> model</a:t>
            </a:r>
          </a:p>
          <a:p>
            <a:endParaRPr lang="en-US" sz="2000" dirty="0">
              <a:latin typeface="Calibri"/>
              <a:cs typeface="Calibri"/>
            </a:endParaRPr>
          </a:p>
          <a:p>
            <a:endParaRPr lang="en-US" sz="2000" dirty="0">
              <a:latin typeface="Calibri"/>
              <a:cs typeface="Calibri"/>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what is rsearch process">
            <a:extLst>
              <a:ext uri="{FF2B5EF4-FFF2-40B4-BE49-F238E27FC236}">
                <a16:creationId xmlns:a16="http://schemas.microsoft.com/office/drawing/2014/main" id="{285C362F-FAF9-59BA-4C42-01E9ABBF2C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32318" y="1782981"/>
            <a:ext cx="3416214" cy="3860128"/>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כותרת תחתונה 5">
            <a:extLst>
              <a:ext uri="{FF2B5EF4-FFF2-40B4-BE49-F238E27FC236}">
                <a16:creationId xmlns:a16="http://schemas.microsoft.com/office/drawing/2014/main" id="{981CC2D6-8800-79D6-6644-AC2D980F9042}"/>
              </a:ext>
            </a:extLst>
          </p:cNvPr>
          <p:cNvSpPr>
            <a:spLocks noGrp="1"/>
          </p:cNvSpPr>
          <p:nvPr>
            <p:ph type="ftr" sz="quarter" idx="11"/>
          </p:nvPr>
        </p:nvSpPr>
        <p:spPr/>
        <p:txBody>
          <a:bodyPr/>
          <a:lstStyle/>
          <a:p>
            <a:r>
              <a:rPr lang="he-IL" dirty="0"/>
              <a:t>17</a:t>
            </a:r>
          </a:p>
        </p:txBody>
      </p:sp>
    </p:spTree>
    <p:extLst>
      <p:ext uri="{BB962C8B-B14F-4D97-AF65-F5344CB8AC3E}">
        <p14:creationId xmlns:p14="http://schemas.microsoft.com/office/powerpoint/2010/main" val="121014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572493" y="238539"/>
            <a:ext cx="11018520" cy="1434415"/>
          </a:xfrm>
        </p:spPr>
        <p:txBody>
          <a:bodyPr anchor="b">
            <a:normAutofit/>
          </a:bodyPr>
          <a:lstStyle/>
          <a:p>
            <a:r>
              <a:rPr lang="en-US" sz="4600" b="1" dirty="0">
                <a:latin typeface="Calibri" panose="020F0502020204030204" pitchFamily="34" charset="0"/>
                <a:cs typeface="Calibri" panose="020F0502020204030204" pitchFamily="34" charset="0"/>
              </a:rPr>
              <a:t>Challenges</a:t>
            </a:r>
            <a:endParaRPr lang="he-IL" sz="4600" b="1" dirty="0">
              <a:latin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000" dirty="0">
                <a:latin typeface="Calibri"/>
                <a:cs typeface="Calibri"/>
              </a:rPr>
              <a:t>Finding articles and materials that could be used in the study</a:t>
            </a:r>
          </a:p>
          <a:p>
            <a:r>
              <a:rPr lang="en-US" sz="2000" dirty="0">
                <a:latin typeface="Calibri"/>
                <a:cs typeface="Calibri"/>
              </a:rPr>
              <a:t>Working with less-studied languages such as Hebrew and Arabic </a:t>
            </a:r>
          </a:p>
          <a:p>
            <a:r>
              <a:rPr lang="en-US" sz="2000" dirty="0">
                <a:latin typeface="Calibri"/>
                <a:cs typeface="Calibri"/>
              </a:rPr>
              <a:t>Finding books that can be used with the correct permissions for the imposters</a:t>
            </a:r>
          </a:p>
          <a:p>
            <a:r>
              <a:rPr lang="en-US" sz="2000" dirty="0">
                <a:latin typeface="Calibri"/>
                <a:cs typeface="Calibri"/>
              </a:rPr>
              <a:t>Understanding how to work with the </a:t>
            </a:r>
            <a:r>
              <a:rPr lang="en-US" sz="2000" dirty="0" err="1">
                <a:latin typeface="Calibri"/>
                <a:cs typeface="Calibri"/>
              </a:rPr>
              <a:t>HebBert</a:t>
            </a:r>
            <a:r>
              <a:rPr lang="en-US" sz="2000" dirty="0">
                <a:latin typeface="Calibri"/>
                <a:cs typeface="Calibri"/>
              </a:rPr>
              <a:t> model and combine it with the rest of the program</a:t>
            </a:r>
          </a:p>
          <a:p>
            <a:r>
              <a:rPr lang="en-US" sz="2000" dirty="0">
                <a:latin typeface="Calibri"/>
                <a:cs typeface="Calibri"/>
              </a:rPr>
              <a:t>Finding the right software to run the model</a:t>
            </a:r>
          </a:p>
          <a:p>
            <a:pPr lvl="1">
              <a:buFont typeface="Wingdings" panose="05000000000000000000" pitchFamily="2" charset="2"/>
              <a:buChar char="ü"/>
            </a:pPr>
            <a:r>
              <a:rPr lang="en-US" sz="2000" dirty="0">
                <a:latin typeface="Calibri"/>
                <a:cs typeface="Calibri"/>
              </a:rPr>
              <a:t>Spyder by anaconda </a:t>
            </a:r>
          </a:p>
          <a:p>
            <a:pPr lvl="1">
              <a:buFont typeface="Wingdings" panose="05000000000000000000" pitchFamily="2" charset="2"/>
              <a:buChar char="ü"/>
            </a:pPr>
            <a:r>
              <a:rPr lang="en-US" sz="2000" dirty="0">
                <a:latin typeface="Calibri"/>
                <a:cs typeface="Calibri"/>
              </a:rPr>
              <a:t>Google </a:t>
            </a:r>
            <a:r>
              <a:rPr lang="en-US" sz="2000" dirty="0" err="1">
                <a:latin typeface="Calibri"/>
                <a:cs typeface="Calibri"/>
              </a:rPr>
              <a:t>Colab</a:t>
            </a:r>
            <a:r>
              <a:rPr lang="en-US" sz="2000" dirty="0">
                <a:latin typeface="Calibri"/>
                <a:cs typeface="Calibri"/>
              </a:rPr>
              <a:t> </a:t>
            </a:r>
          </a:p>
          <a:p>
            <a:pPr lvl="1">
              <a:buFont typeface="Wingdings" panose="05000000000000000000" pitchFamily="2" charset="2"/>
              <a:buChar char="ü"/>
            </a:pPr>
            <a:r>
              <a:rPr lang="en-US" sz="2000" dirty="0">
                <a:latin typeface="Calibri"/>
                <a:cs typeface="Calibri"/>
              </a:rPr>
              <a:t>Jupyter</a:t>
            </a:r>
          </a:p>
        </p:txBody>
      </p:sp>
      <p:pic>
        <p:nvPicPr>
          <p:cNvPr id="6" name="תמונה 5" descr="תמונה שמכילה טקסט&#10;&#10;התיאור נוצר באופן אוטומטי">
            <a:extLst>
              <a:ext uri="{FF2B5EF4-FFF2-40B4-BE49-F238E27FC236}">
                <a16:creationId xmlns:a16="http://schemas.microsoft.com/office/drawing/2014/main" id="{3999BCD2-F81B-561A-00C7-56A34F72B3C1}"/>
              </a:ext>
            </a:extLst>
          </p:cNvPr>
          <p:cNvPicPr>
            <a:picLocks noChangeAspect="1"/>
          </p:cNvPicPr>
          <p:nvPr/>
        </p:nvPicPr>
        <p:blipFill rotWithShape="1">
          <a:blip r:embed="rId2">
            <a:extLst>
              <a:ext uri="{28A0092B-C50C-407E-A947-70E740481C1C}">
                <a14:useLocalDpi xmlns:a14="http://schemas.microsoft.com/office/drawing/2010/main" val="0"/>
              </a:ext>
            </a:extLst>
          </a:blip>
          <a:srcRect l="35003" r="14489" b="-1"/>
          <a:stretch/>
        </p:blipFill>
        <p:spPr>
          <a:xfrm>
            <a:off x="7675658" y="2093976"/>
            <a:ext cx="3941064" cy="4096512"/>
          </a:xfrm>
          <a:prstGeom prst="rect">
            <a:avLst/>
          </a:prstGeom>
        </p:spPr>
      </p:pic>
      <p:sp>
        <p:nvSpPr>
          <p:cNvPr id="7" name="מציין מיקום של כותרת תחתונה 6">
            <a:extLst>
              <a:ext uri="{FF2B5EF4-FFF2-40B4-BE49-F238E27FC236}">
                <a16:creationId xmlns:a16="http://schemas.microsoft.com/office/drawing/2014/main" id="{EEF68E4D-51DD-2827-D7AF-79387F996365}"/>
              </a:ext>
            </a:extLst>
          </p:cNvPr>
          <p:cNvSpPr>
            <a:spLocks noGrp="1"/>
          </p:cNvSpPr>
          <p:nvPr>
            <p:ph type="ftr" sz="quarter" idx="11"/>
          </p:nvPr>
        </p:nvSpPr>
        <p:spPr/>
        <p:txBody>
          <a:bodyPr/>
          <a:lstStyle/>
          <a:p>
            <a:r>
              <a:rPr lang="he-IL" dirty="0"/>
              <a:t>18</a:t>
            </a:r>
          </a:p>
        </p:txBody>
      </p:sp>
    </p:spTree>
    <p:extLst>
      <p:ext uri="{BB962C8B-B14F-4D97-AF65-F5344CB8AC3E}">
        <p14:creationId xmlns:p14="http://schemas.microsoft.com/office/powerpoint/2010/main" val="1556295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10905066" cy="1135737"/>
          </a:xfrm>
        </p:spPr>
        <p:txBody>
          <a:bodyPr>
            <a:normAutofit/>
          </a:bodyPr>
          <a:lstStyle/>
          <a:p>
            <a:r>
              <a:rPr lang="en-US" sz="4600" b="1" dirty="0">
                <a:latin typeface="Calibri" panose="020F0502020204030204" pitchFamily="34" charset="0"/>
                <a:cs typeface="Calibri" panose="020F0502020204030204" pitchFamily="34" charset="0"/>
              </a:rPr>
              <a:t>Verification Plan</a:t>
            </a:r>
            <a:endParaRPr lang="he-IL" sz="4600" b="1" dirty="0">
              <a:latin typeface="Calibri" panose="020F0502020204030204" pitchFamily="34" charset="0"/>
              <a:cs typeface="Calibri" panose="020F0502020204030204" pitchFamily="34" charset="0"/>
            </a:endParaRPr>
          </a:p>
        </p:txBody>
      </p:sp>
      <p:sp>
        <p:nvSpPr>
          <p:cNvPr id="6" name="מציין מיקום תוכן 5">
            <a:extLst>
              <a:ext uri="{FF2B5EF4-FFF2-40B4-BE49-F238E27FC236}">
                <a16:creationId xmlns:a16="http://schemas.microsoft.com/office/drawing/2014/main" id="{FA6629BF-7BD5-D3FC-BD21-ADCB7F167AE6}"/>
              </a:ext>
            </a:extLst>
          </p:cNvPr>
          <p:cNvSpPr>
            <a:spLocks noGrp="1"/>
          </p:cNvSpPr>
          <p:nvPr>
            <p:ph idx="1"/>
          </p:nvPr>
        </p:nvSpPr>
        <p:spPr>
          <a:xfrm>
            <a:off x="643467" y="1782981"/>
            <a:ext cx="10905066" cy="4393982"/>
          </a:xfrm>
        </p:spPr>
        <p:txBody>
          <a:bodyPr>
            <a:normAutofit/>
          </a:bodyPr>
          <a:lstStyle/>
          <a:p>
            <a:pPr marL="0" indent="0">
              <a:buNone/>
            </a:pPr>
            <a:r>
              <a:rPr lang="en-US" sz="2000" b="1" dirty="0">
                <a:latin typeface="Calibri"/>
                <a:cs typeface="Calibri"/>
              </a:rPr>
              <a:t>During our programming stage, we tested ways to evaluate our model:</a:t>
            </a:r>
          </a:p>
          <a:p>
            <a:pPr marL="685800" lvl="2">
              <a:spcBef>
                <a:spcPts val="1000"/>
              </a:spcBef>
            </a:pPr>
            <a:r>
              <a:rPr lang="en-US" b="1" dirty="0">
                <a:latin typeface="Calibri"/>
                <a:cs typeface="Calibri"/>
              </a:rPr>
              <a:t>Accuracy value</a:t>
            </a:r>
          </a:p>
          <a:p>
            <a:pPr marL="685800" lvl="2">
              <a:spcBef>
                <a:spcPts val="1000"/>
              </a:spcBef>
            </a:pPr>
            <a:r>
              <a:rPr lang="en-US" b="1" dirty="0">
                <a:latin typeface="Calibri"/>
                <a:cs typeface="Calibri"/>
              </a:rPr>
              <a:t>Loss value</a:t>
            </a:r>
          </a:p>
          <a:p>
            <a:pPr marL="685800" lvl="2">
              <a:spcBef>
                <a:spcPts val="1000"/>
              </a:spcBef>
            </a:pPr>
            <a:r>
              <a:rPr lang="en-US" b="1" dirty="0">
                <a:latin typeface="Calibri"/>
                <a:cs typeface="Calibri"/>
              </a:rPr>
              <a:t>Accuracy and Loss graphs</a:t>
            </a:r>
          </a:p>
          <a:p>
            <a:pPr marL="685800" lvl="2">
              <a:spcBef>
                <a:spcPts val="1000"/>
              </a:spcBef>
            </a:pPr>
            <a:r>
              <a:rPr lang="en-US" b="1" dirty="0">
                <a:latin typeface="Calibri"/>
                <a:cs typeface="Calibri"/>
              </a:rPr>
              <a:t>“</a:t>
            </a:r>
            <a:r>
              <a:rPr lang="en-US" b="1" dirty="0" err="1">
                <a:latin typeface="Calibri"/>
                <a:cs typeface="Calibri"/>
              </a:rPr>
              <a:t>model.evaluate</a:t>
            </a:r>
            <a:r>
              <a:rPr lang="en-US" b="1" dirty="0">
                <a:latin typeface="Calibri"/>
                <a:cs typeface="Calibri"/>
              </a:rPr>
              <a:t>” function</a:t>
            </a:r>
          </a:p>
          <a:p>
            <a:pPr marL="685800" lvl="2">
              <a:spcBef>
                <a:spcPts val="1000"/>
              </a:spcBef>
            </a:pPr>
            <a:r>
              <a:rPr lang="en-US" b="1" dirty="0">
                <a:latin typeface="Calibri"/>
                <a:cs typeface="Calibri"/>
              </a:rPr>
              <a:t>Confusion Matrix</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ציין מיקום של כותרת תחתונה 4">
            <a:extLst>
              <a:ext uri="{FF2B5EF4-FFF2-40B4-BE49-F238E27FC236}">
                <a16:creationId xmlns:a16="http://schemas.microsoft.com/office/drawing/2014/main" id="{11AA155E-B230-82BC-0EFD-4F827F8F410C}"/>
              </a:ext>
            </a:extLst>
          </p:cNvPr>
          <p:cNvSpPr>
            <a:spLocks noGrp="1"/>
          </p:cNvSpPr>
          <p:nvPr>
            <p:ph type="ftr" sz="quarter" idx="11"/>
          </p:nvPr>
        </p:nvSpPr>
        <p:spPr/>
        <p:txBody>
          <a:bodyPr/>
          <a:lstStyle/>
          <a:p>
            <a:r>
              <a:rPr lang="he-IL" dirty="0"/>
              <a:t>19</a:t>
            </a:r>
          </a:p>
        </p:txBody>
      </p:sp>
    </p:spTree>
    <p:extLst>
      <p:ext uri="{BB962C8B-B14F-4D97-AF65-F5344CB8AC3E}">
        <p14:creationId xmlns:p14="http://schemas.microsoft.com/office/powerpoint/2010/main" val="386459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35000" y="640823"/>
            <a:ext cx="3418659" cy="5583148"/>
          </a:xfrm>
        </p:spPr>
        <p:txBody>
          <a:bodyPr anchor="ctr">
            <a:normAutofit/>
          </a:bodyPr>
          <a:lstStyle/>
          <a:p>
            <a:r>
              <a:rPr lang="en-US" sz="4600" b="1" dirty="0">
                <a:latin typeface="Calibri" panose="020F0502020204030204" pitchFamily="34" charset="0"/>
                <a:cs typeface="Calibri" panose="020F0502020204030204" pitchFamily="34" charset="0"/>
              </a:rPr>
              <a:t>Presentation Overview</a:t>
            </a:r>
            <a:endParaRPr lang="he-IL" sz="4600" b="1" dirty="0">
              <a:latin typeface="Calibri" panose="020F0502020204030204" pitchFamily="34" charset="0"/>
              <a:cs typeface="Calibri" panose="020F0502020204030204" pitchFamily="34" charset="0"/>
            </a:endParaRPr>
          </a:p>
        </p:txBody>
      </p:sp>
      <p:sp>
        <p:nvSpPr>
          <p:cNvPr id="4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ontent Placeholder 2">
            <a:extLst>
              <a:ext uri="{FF2B5EF4-FFF2-40B4-BE49-F238E27FC236}">
                <a16:creationId xmlns:a16="http://schemas.microsoft.com/office/drawing/2014/main" id="{A811B313-3F9C-28FD-5182-211DFE29DA32}"/>
              </a:ext>
            </a:extLst>
          </p:cNvPr>
          <p:cNvGraphicFramePr>
            <a:graphicFrameLocks noGrp="1"/>
          </p:cNvGraphicFramePr>
          <p:nvPr>
            <p:ph idx="1"/>
            <p:extLst>
              <p:ext uri="{D42A27DB-BD31-4B8C-83A1-F6EECF244321}">
                <p14:modId xmlns:p14="http://schemas.microsoft.com/office/powerpoint/2010/main" val="401704064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מציין מיקום של כותרת תחתונה 4">
            <a:extLst>
              <a:ext uri="{FF2B5EF4-FFF2-40B4-BE49-F238E27FC236}">
                <a16:creationId xmlns:a16="http://schemas.microsoft.com/office/drawing/2014/main" id="{8CF6EB04-BC33-114E-E3D9-1E38906926DA}"/>
              </a:ext>
            </a:extLst>
          </p:cNvPr>
          <p:cNvSpPr>
            <a:spLocks noGrp="1"/>
          </p:cNvSpPr>
          <p:nvPr>
            <p:ph type="ftr" sz="quarter" idx="11"/>
          </p:nvPr>
        </p:nvSpPr>
        <p:spPr/>
        <p:txBody>
          <a:bodyPr/>
          <a:lstStyle/>
          <a:p>
            <a:r>
              <a:rPr lang="he-IL" dirty="0"/>
              <a:t>2</a:t>
            </a:r>
          </a:p>
        </p:txBody>
      </p:sp>
    </p:spTree>
    <p:extLst>
      <p:ext uri="{BB962C8B-B14F-4D97-AF65-F5344CB8AC3E}">
        <p14:creationId xmlns:p14="http://schemas.microsoft.com/office/powerpoint/2010/main" val="2175772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600" b="1" kern="1200" dirty="0">
                <a:solidFill>
                  <a:schemeClr val="tx1"/>
                </a:solidFill>
                <a:latin typeface="+mn-lt"/>
                <a:ea typeface="+mj-ea"/>
                <a:cs typeface="+mj-cs"/>
              </a:rPr>
              <a:t>Verification Plan</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טבלה 2">
            <a:extLst>
              <a:ext uri="{FF2B5EF4-FFF2-40B4-BE49-F238E27FC236}">
                <a16:creationId xmlns:a16="http://schemas.microsoft.com/office/drawing/2014/main" id="{030DF1A2-92A0-30B0-41C3-491DA6D14886}"/>
              </a:ext>
            </a:extLst>
          </p:cNvPr>
          <p:cNvGraphicFramePr>
            <a:graphicFrameLocks noGrp="1"/>
          </p:cNvGraphicFramePr>
          <p:nvPr>
            <p:extLst>
              <p:ext uri="{D42A27DB-BD31-4B8C-83A1-F6EECF244321}">
                <p14:modId xmlns:p14="http://schemas.microsoft.com/office/powerpoint/2010/main" val="1077472439"/>
              </p:ext>
            </p:extLst>
          </p:nvPr>
        </p:nvGraphicFramePr>
        <p:xfrm>
          <a:off x="884539" y="2368220"/>
          <a:ext cx="10418324" cy="3936245"/>
        </p:xfrm>
        <a:graphic>
          <a:graphicData uri="http://schemas.openxmlformats.org/drawingml/2006/table">
            <a:tbl>
              <a:tblPr firstRow="1" firstCol="1" bandRow="1">
                <a:tableStyleId>{5940675A-B579-460E-94D1-54222C63F5DA}</a:tableStyleId>
              </a:tblPr>
              <a:tblGrid>
                <a:gridCol w="4675250">
                  <a:extLst>
                    <a:ext uri="{9D8B030D-6E8A-4147-A177-3AD203B41FA5}">
                      <a16:colId xmlns:a16="http://schemas.microsoft.com/office/drawing/2014/main" val="4065464399"/>
                    </a:ext>
                  </a:extLst>
                </a:gridCol>
                <a:gridCol w="5743074">
                  <a:extLst>
                    <a:ext uri="{9D8B030D-6E8A-4147-A177-3AD203B41FA5}">
                      <a16:colId xmlns:a16="http://schemas.microsoft.com/office/drawing/2014/main" val="911106128"/>
                    </a:ext>
                  </a:extLst>
                </a:gridCol>
              </a:tblGrid>
              <a:tr h="333879">
                <a:tc>
                  <a:txBody>
                    <a:bodyPr/>
                    <a:lstStyle/>
                    <a:p>
                      <a:pPr indent="180340" algn="ctr" rtl="0">
                        <a:lnSpc>
                          <a:spcPct val="115000"/>
                        </a:lnSpc>
                        <a:spcAft>
                          <a:spcPts val="800"/>
                        </a:spcAft>
                      </a:pPr>
                      <a:r>
                        <a:rPr lang="en-US" sz="1500" b="1" kern="1200">
                          <a:solidFill>
                            <a:schemeClr val="dk1"/>
                          </a:solidFill>
                          <a:effectLst/>
                        </a:rPr>
                        <a:t>Test Description</a:t>
                      </a:r>
                      <a:endParaRPr lang="en-US" sz="1500" b="1" kern="1200">
                        <a:solidFill>
                          <a:schemeClr val="dk1"/>
                        </a:solidFill>
                        <a:effectLst/>
                        <a:latin typeface="+mn-lt"/>
                        <a:ea typeface="+mn-ea"/>
                        <a:cs typeface="+mn-cs"/>
                      </a:endParaRPr>
                    </a:p>
                  </a:txBody>
                  <a:tcPr marL="0" marR="0" marT="0" marB="0"/>
                </a:tc>
                <a:tc>
                  <a:txBody>
                    <a:bodyPr/>
                    <a:lstStyle/>
                    <a:p>
                      <a:pPr indent="180340" algn="ctr" rtl="0">
                        <a:lnSpc>
                          <a:spcPct val="115000"/>
                        </a:lnSpc>
                        <a:spcAft>
                          <a:spcPts val="800"/>
                        </a:spcAft>
                      </a:pPr>
                      <a:r>
                        <a:rPr lang="en-US" sz="1500" b="1" dirty="0">
                          <a:effectLst/>
                        </a:rPr>
                        <a:t>Expected Results</a:t>
                      </a:r>
                      <a:endParaRPr lang="en-US" sz="1500" b="1" dirty="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781418184"/>
                  </a:ext>
                </a:extLst>
              </a:tr>
              <a:tr h="333879">
                <a:tc>
                  <a:txBody>
                    <a:bodyPr/>
                    <a:lstStyle/>
                    <a:p>
                      <a:pPr indent="180340" algn="ctr" rtl="0">
                        <a:lnSpc>
                          <a:spcPct val="115000"/>
                        </a:lnSpc>
                        <a:spcAft>
                          <a:spcPts val="800"/>
                        </a:spcAft>
                      </a:pPr>
                      <a:r>
                        <a:rPr lang="en-US" sz="1500" b="0">
                          <a:effectLst/>
                        </a:rPr>
                        <a:t>Check the path of the data folder</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15000"/>
                        </a:lnSpc>
                        <a:spcAft>
                          <a:spcPts val="800"/>
                        </a:spcAft>
                      </a:pPr>
                      <a:r>
                        <a:rPr lang="en-US" sz="1500" b="0">
                          <a:effectLst/>
                        </a:rPr>
                        <a:t>Show the labels of the data if correct and   error if not</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772397085"/>
                  </a:ext>
                </a:extLst>
              </a:tr>
              <a:tr h="651396">
                <a:tc>
                  <a:txBody>
                    <a:bodyPr/>
                    <a:lstStyle/>
                    <a:p>
                      <a:pPr indent="180340" algn="ctr" rtl="0">
                        <a:lnSpc>
                          <a:spcPct val="115000"/>
                        </a:lnSpc>
                        <a:spcAft>
                          <a:spcPts val="800"/>
                        </a:spcAft>
                      </a:pPr>
                      <a:r>
                        <a:rPr lang="en-US" sz="1500" b="0">
                          <a:effectLst/>
                        </a:rPr>
                        <a:t>Check the preprocess</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15000"/>
                        </a:lnSpc>
                        <a:spcAft>
                          <a:spcPts val="800"/>
                        </a:spcAft>
                      </a:pPr>
                      <a:r>
                        <a:rPr lang="en-US" sz="1500" b="0">
                          <a:effectLst/>
                        </a:rPr>
                        <a:t>Remove the unnecessary characters (numbers, symbols, Tashkeel, punctuation)</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740920711"/>
                  </a:ext>
                </a:extLst>
              </a:tr>
              <a:tr h="406356">
                <a:tc>
                  <a:txBody>
                    <a:bodyPr/>
                    <a:lstStyle/>
                    <a:p>
                      <a:pPr indent="180340" algn="ctr" rtl="0">
                        <a:lnSpc>
                          <a:spcPct val="150000"/>
                        </a:lnSpc>
                        <a:spcAft>
                          <a:spcPts val="800"/>
                        </a:spcAft>
                      </a:pPr>
                      <a:r>
                        <a:rPr lang="en-US" sz="1500" b="0">
                          <a:effectLst/>
                        </a:rPr>
                        <a:t>Predict the author of the test file</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15000"/>
                        </a:lnSpc>
                        <a:spcAft>
                          <a:spcPts val="800"/>
                        </a:spcAft>
                      </a:pPr>
                      <a:r>
                        <a:rPr lang="en-US" sz="1500" b="0" dirty="0">
                          <a:effectLst/>
                        </a:rPr>
                        <a:t>Predict the correct author of the test file</a:t>
                      </a:r>
                      <a:endParaRPr lang="en-US" sz="1500" b="0" dirty="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521255306"/>
                  </a:ext>
                </a:extLst>
              </a:tr>
              <a:tr h="333879">
                <a:tc>
                  <a:txBody>
                    <a:bodyPr/>
                    <a:lstStyle/>
                    <a:p>
                      <a:pPr indent="180340" algn="ctr" rtl="0">
                        <a:lnSpc>
                          <a:spcPct val="115000"/>
                        </a:lnSpc>
                        <a:spcAft>
                          <a:spcPts val="800"/>
                        </a:spcAft>
                      </a:pPr>
                      <a:r>
                        <a:rPr lang="en-US" sz="1500" b="0">
                          <a:effectLst/>
                        </a:rPr>
                        <a:t>Predict the author of the same test file a couple of times</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15000"/>
                        </a:lnSpc>
                        <a:spcAft>
                          <a:spcPts val="800"/>
                        </a:spcAft>
                      </a:pPr>
                      <a:r>
                        <a:rPr lang="en-US" sz="1500" b="0">
                          <a:effectLst/>
                        </a:rPr>
                        <a:t>The same authorship prediction</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72292085"/>
                  </a:ext>
                </a:extLst>
              </a:tr>
              <a:tr h="651396">
                <a:tc>
                  <a:txBody>
                    <a:bodyPr/>
                    <a:lstStyle/>
                    <a:p>
                      <a:pPr indent="180340" algn="ctr" rtl="0">
                        <a:lnSpc>
                          <a:spcPct val="115000"/>
                        </a:lnSpc>
                        <a:spcAft>
                          <a:spcPts val="800"/>
                        </a:spcAft>
                      </a:pPr>
                      <a:r>
                        <a:rPr lang="en-US" sz="1500" b="0">
                          <a:effectLst/>
                        </a:rPr>
                        <a:t>Predict whether the test file belongs to the holy books (Bible or Holy Koran)</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15000"/>
                        </a:lnSpc>
                        <a:spcAft>
                          <a:spcPts val="800"/>
                        </a:spcAft>
                      </a:pPr>
                      <a:r>
                        <a:rPr lang="en-US" sz="1500" b="0">
                          <a:effectLst/>
                        </a:rPr>
                        <a:t>The test file belongs to the holy books (Bible or Holy Koran)</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793317582"/>
                  </a:ext>
                </a:extLst>
              </a:tr>
              <a:tr h="612730">
                <a:tc>
                  <a:txBody>
                    <a:bodyPr/>
                    <a:lstStyle/>
                    <a:p>
                      <a:pPr indent="180340" algn="ctr" rtl="0">
                        <a:lnSpc>
                          <a:spcPct val="107000"/>
                        </a:lnSpc>
                        <a:spcAft>
                          <a:spcPts val="800"/>
                        </a:spcAft>
                      </a:pPr>
                      <a:r>
                        <a:rPr lang="en-US" sz="1500" b="0">
                          <a:effectLst/>
                        </a:rPr>
                        <a:t>Check the effect of changing the number of epochs on the training process</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07000"/>
                        </a:lnSpc>
                        <a:spcAft>
                          <a:spcPts val="800"/>
                        </a:spcAft>
                      </a:pPr>
                      <a:r>
                        <a:rPr lang="en-US" sz="1500" b="0">
                          <a:effectLst/>
                        </a:rPr>
                        <a:t>If it is too small, then the training won't be good, but if it is too high, then the training will be overfitted</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11571800"/>
                  </a:ext>
                </a:extLst>
              </a:tr>
              <a:tr h="612730">
                <a:tc>
                  <a:txBody>
                    <a:bodyPr/>
                    <a:lstStyle/>
                    <a:p>
                      <a:pPr indent="180340" algn="ctr" rtl="0">
                        <a:lnSpc>
                          <a:spcPct val="107000"/>
                        </a:lnSpc>
                        <a:spcAft>
                          <a:spcPts val="800"/>
                        </a:spcAft>
                      </a:pPr>
                      <a:r>
                        <a:rPr lang="en-US" sz="1500" b="0">
                          <a:effectLst/>
                        </a:rPr>
                        <a:t>Check the effect of changing the threshold size on the training data</a:t>
                      </a:r>
                      <a:endParaRPr lang="en-US" sz="1500" b="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tc>
                  <a:txBody>
                    <a:bodyPr/>
                    <a:lstStyle/>
                    <a:p>
                      <a:pPr indent="180340" algn="ctr" rtl="0">
                        <a:lnSpc>
                          <a:spcPct val="107000"/>
                        </a:lnSpc>
                        <a:spcAft>
                          <a:spcPts val="800"/>
                        </a:spcAft>
                      </a:pPr>
                      <a:r>
                        <a:rPr lang="en-US" sz="1500" b="0" dirty="0">
                          <a:effectLst/>
                        </a:rPr>
                        <a:t>If it is too high, then the training data will be too small, but if it is too small, then the gap between the labels will be too big</a:t>
                      </a:r>
                      <a:endParaRPr lang="en-US" sz="1500" b="0" dirty="0">
                        <a:effectLst/>
                        <a:latin typeface="Calibri" panose="020F050202020403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928349090"/>
                  </a:ext>
                </a:extLst>
              </a:tr>
            </a:tbl>
          </a:graphicData>
        </a:graphic>
      </p:graphicFrame>
      <p:sp>
        <p:nvSpPr>
          <p:cNvPr id="6" name="מציין מיקום של כותרת תחתונה 5">
            <a:extLst>
              <a:ext uri="{FF2B5EF4-FFF2-40B4-BE49-F238E27FC236}">
                <a16:creationId xmlns:a16="http://schemas.microsoft.com/office/drawing/2014/main" id="{55634F52-D792-CA79-BB5A-E57CFF368679}"/>
              </a:ext>
            </a:extLst>
          </p:cNvPr>
          <p:cNvSpPr>
            <a:spLocks noGrp="1"/>
          </p:cNvSpPr>
          <p:nvPr>
            <p:ph type="ftr" sz="quarter" idx="11"/>
          </p:nvPr>
        </p:nvSpPr>
        <p:spPr/>
        <p:txBody>
          <a:bodyPr/>
          <a:lstStyle/>
          <a:p>
            <a:r>
              <a:rPr lang="he-IL" dirty="0"/>
              <a:t>20</a:t>
            </a:r>
          </a:p>
        </p:txBody>
      </p:sp>
    </p:spTree>
    <p:extLst>
      <p:ext uri="{BB962C8B-B14F-4D97-AF65-F5344CB8AC3E}">
        <p14:creationId xmlns:p14="http://schemas.microsoft.com/office/powerpoint/2010/main" val="115836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8000" b="1" kern="1200" dirty="0">
                <a:solidFill>
                  <a:srgbClr val="FFC000"/>
                </a:solidFill>
                <a:latin typeface="Arial Rounded MT Bold" panose="020F0704030504030204" pitchFamily="34" charset="0"/>
              </a:rPr>
              <a:t>Results</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ציין מיקום של כותרת תחתונה 4">
            <a:extLst>
              <a:ext uri="{FF2B5EF4-FFF2-40B4-BE49-F238E27FC236}">
                <a16:creationId xmlns:a16="http://schemas.microsoft.com/office/drawing/2014/main" id="{4358608A-9973-710B-3F89-7A296D4FBDEA}"/>
              </a:ext>
            </a:extLst>
          </p:cNvPr>
          <p:cNvSpPr>
            <a:spLocks noGrp="1"/>
          </p:cNvSpPr>
          <p:nvPr>
            <p:ph type="ftr" sz="quarter" idx="11"/>
          </p:nvPr>
        </p:nvSpPr>
        <p:spPr/>
        <p:txBody>
          <a:bodyPr/>
          <a:lstStyle/>
          <a:p>
            <a:r>
              <a:rPr lang="he-IL" dirty="0"/>
              <a:t>21</a:t>
            </a:r>
          </a:p>
        </p:txBody>
      </p:sp>
    </p:spTree>
    <p:extLst>
      <p:ext uri="{BB962C8B-B14F-4D97-AF65-F5344CB8AC3E}">
        <p14:creationId xmlns:p14="http://schemas.microsoft.com/office/powerpoint/2010/main" val="22383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2851EF-2693-CBFE-F343-2DE9FA2BCDE4}"/>
              </a:ext>
            </a:extLst>
          </p:cNvPr>
          <p:cNvSpPr>
            <a:spLocks noGrp="1"/>
          </p:cNvSpPr>
          <p:nvPr>
            <p:ph type="title"/>
          </p:nvPr>
        </p:nvSpPr>
        <p:spPr/>
        <p:txBody>
          <a:bodyPr/>
          <a:lstStyle/>
          <a:p>
            <a:endParaRPr lang="he-IL"/>
          </a:p>
        </p:txBody>
      </p:sp>
      <p:pic>
        <p:nvPicPr>
          <p:cNvPr id="7" name="presVideo">
            <a:hlinkClick r:id="" action="ppaction://media"/>
            <a:extLst>
              <a:ext uri="{FF2B5EF4-FFF2-40B4-BE49-F238E27FC236}">
                <a16:creationId xmlns:a16="http://schemas.microsoft.com/office/drawing/2014/main" id="{9BA47D37-8CF4-C830-83D7-8C96711325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845"/>
          </a:xfrm>
        </p:spPr>
      </p:pic>
      <p:sp>
        <p:nvSpPr>
          <p:cNvPr id="5" name="מציין מיקום של כותרת תחתונה 4">
            <a:extLst>
              <a:ext uri="{FF2B5EF4-FFF2-40B4-BE49-F238E27FC236}">
                <a16:creationId xmlns:a16="http://schemas.microsoft.com/office/drawing/2014/main" id="{8DEF7FAB-F12B-1994-E480-8772B018D2D2}"/>
              </a:ext>
            </a:extLst>
          </p:cNvPr>
          <p:cNvSpPr>
            <a:spLocks noGrp="1"/>
          </p:cNvSpPr>
          <p:nvPr>
            <p:ph type="ftr" sz="quarter" idx="11"/>
          </p:nvPr>
        </p:nvSpPr>
        <p:spPr/>
        <p:txBody>
          <a:bodyPr/>
          <a:lstStyle/>
          <a:p>
            <a:r>
              <a:rPr lang="he-IL" dirty="0"/>
              <a:t>22</a:t>
            </a:r>
          </a:p>
        </p:txBody>
      </p:sp>
    </p:spTree>
    <p:extLst>
      <p:ext uri="{BB962C8B-B14F-4D97-AF65-F5344CB8AC3E}">
        <p14:creationId xmlns:p14="http://schemas.microsoft.com/office/powerpoint/2010/main" val="336287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תיבת טקסט 2">
            <a:extLst>
              <a:ext uri="{FF2B5EF4-FFF2-40B4-BE49-F238E27FC236}">
                <a16:creationId xmlns:a16="http://schemas.microsoft.com/office/drawing/2014/main" id="{31DA10E7-1B44-0976-011C-1643A161B8FF}"/>
              </a:ext>
            </a:extLst>
          </p:cNvPr>
          <p:cNvSpPr txBox="1"/>
          <p:nvPr/>
        </p:nvSpPr>
        <p:spPr>
          <a:xfrm>
            <a:off x="1547567" y="2921168"/>
            <a:ext cx="9096866" cy="1015663"/>
          </a:xfrm>
          <a:prstGeom prst="rect">
            <a:avLst/>
          </a:prstGeom>
          <a:noFill/>
        </p:spPr>
        <p:txBody>
          <a:bodyPr wrap="square">
            <a:spAutoFit/>
          </a:bodyPr>
          <a:lstStyle/>
          <a:p>
            <a:pPr marL="0" indent="0" algn="ctr">
              <a:buNone/>
            </a:pPr>
            <a:r>
              <a:rPr lang="en-US" sz="6000" b="1" dirty="0">
                <a:solidFill>
                  <a:srgbClr val="FFC000"/>
                </a:solidFill>
                <a:latin typeface="Arial Rounded MT Bold" panose="020F0704030504030204" pitchFamily="34" charset="0"/>
              </a:rPr>
              <a:t>Thank you for listening!</a:t>
            </a:r>
            <a:endParaRPr lang="he-IL" sz="6000" b="1" dirty="0">
              <a:solidFill>
                <a:srgbClr val="FFC000"/>
              </a:solidFill>
              <a:latin typeface="Arial Rounded MT Bold" panose="020F0704030504030204" pitchFamily="34" charset="0"/>
            </a:endParaRPr>
          </a:p>
        </p:txBody>
      </p:sp>
      <p:sp>
        <p:nvSpPr>
          <p:cNvPr id="5" name="מציין מיקום של כותרת תחתונה 4">
            <a:extLst>
              <a:ext uri="{FF2B5EF4-FFF2-40B4-BE49-F238E27FC236}">
                <a16:creationId xmlns:a16="http://schemas.microsoft.com/office/drawing/2014/main" id="{00419CF2-CF6C-C4AA-6EC1-832DE659B0AA}"/>
              </a:ext>
            </a:extLst>
          </p:cNvPr>
          <p:cNvSpPr>
            <a:spLocks noGrp="1"/>
          </p:cNvSpPr>
          <p:nvPr>
            <p:ph type="ftr" sz="quarter" idx="11"/>
          </p:nvPr>
        </p:nvSpPr>
        <p:spPr/>
        <p:txBody>
          <a:bodyPr/>
          <a:lstStyle/>
          <a:p>
            <a:r>
              <a:rPr lang="he-IL" dirty="0"/>
              <a:t>23</a:t>
            </a:r>
          </a:p>
        </p:txBody>
      </p:sp>
    </p:spTree>
    <p:extLst>
      <p:ext uri="{BB962C8B-B14F-4D97-AF65-F5344CB8AC3E}">
        <p14:creationId xmlns:p14="http://schemas.microsoft.com/office/powerpoint/2010/main" val="136850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371094" y="1161288"/>
            <a:ext cx="3438144" cy="1239012"/>
          </a:xfrm>
        </p:spPr>
        <p:txBody>
          <a:bodyPr anchor="ctr">
            <a:normAutofit/>
          </a:bodyPr>
          <a:lstStyle/>
          <a:p>
            <a:r>
              <a:rPr lang="en-US" sz="4600" b="1" dirty="0">
                <a:latin typeface="Calibri"/>
                <a:cs typeface="Calibri"/>
              </a:rPr>
              <a:t>Introduction</a:t>
            </a:r>
            <a:endParaRPr lang="en-US" sz="4600" dirty="0"/>
          </a:p>
        </p:txBody>
      </p:sp>
      <p:sp>
        <p:nvSpPr>
          <p:cNvPr id="37" name="Rectangle 3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371093" y="2718054"/>
            <a:ext cx="3578737" cy="3207258"/>
          </a:xfrm>
        </p:spPr>
        <p:txBody>
          <a:bodyPr vert="horz" lIns="91440" tIns="45720" rIns="91440" bIns="45720" rtlCol="0" anchor="t">
            <a:normAutofit/>
          </a:bodyPr>
          <a:lstStyle/>
          <a:p>
            <a:pPr marL="0" indent="0">
              <a:buNone/>
            </a:pPr>
            <a:endParaRPr lang="en-US" sz="2000" dirty="0">
              <a:latin typeface="Calibri"/>
              <a:cs typeface="Calibri"/>
            </a:endParaRPr>
          </a:p>
          <a:p>
            <a:r>
              <a:rPr lang="en-US" sz="2000" dirty="0">
                <a:latin typeface="Calibri"/>
                <a:cs typeface="Calibri"/>
              </a:rPr>
              <a:t>What is text classification?</a:t>
            </a:r>
          </a:p>
          <a:p>
            <a:r>
              <a:rPr lang="en-US" sz="2000" dirty="0">
                <a:latin typeface="Calibri"/>
                <a:cs typeface="Calibri"/>
              </a:rPr>
              <a:t>Text classification methods</a:t>
            </a:r>
          </a:p>
          <a:p>
            <a:r>
              <a:rPr lang="en-US" sz="2000" dirty="0">
                <a:latin typeface="Calibri"/>
                <a:cs typeface="Calibri"/>
              </a:rPr>
              <a:t>Text classification examples:</a:t>
            </a:r>
          </a:p>
          <a:p>
            <a:pPr lvl="1">
              <a:buFont typeface="Wingdings" panose="05000000000000000000" pitchFamily="2" charset="2"/>
              <a:buChar char="ü"/>
            </a:pPr>
            <a:r>
              <a:rPr lang="en-US" sz="2000" dirty="0">
                <a:latin typeface="Calibri"/>
                <a:cs typeface="Calibri"/>
              </a:rPr>
              <a:t>Sentiment analysis</a:t>
            </a:r>
          </a:p>
          <a:p>
            <a:pPr lvl="1">
              <a:buFont typeface="Wingdings" panose="05000000000000000000" pitchFamily="2" charset="2"/>
              <a:buChar char="ü"/>
            </a:pPr>
            <a:r>
              <a:rPr lang="en-US" sz="2000" dirty="0">
                <a:latin typeface="Calibri"/>
                <a:cs typeface="Calibri"/>
              </a:rPr>
              <a:t>Spam detection in emails</a:t>
            </a:r>
          </a:p>
          <a:p>
            <a:pPr lvl="1">
              <a:buFont typeface="Wingdings" panose="05000000000000000000" pitchFamily="2" charset="2"/>
              <a:buChar char="ü"/>
            </a:pPr>
            <a:r>
              <a:rPr lang="en-US" sz="2000" dirty="0">
                <a:latin typeface="Calibri"/>
                <a:cs typeface="Calibri"/>
              </a:rPr>
              <a:t>Language detection</a:t>
            </a:r>
          </a:p>
          <a:p>
            <a:pPr marL="457200" lvl="1" indent="0">
              <a:buNone/>
            </a:pPr>
            <a:endParaRPr lang="en-US" sz="2000" dirty="0">
              <a:latin typeface="Calibri"/>
              <a:cs typeface="Calibri"/>
            </a:endParaRPr>
          </a:p>
          <a:p>
            <a:pPr lvl="1">
              <a:buFont typeface="Wingdings" panose="05000000000000000000" pitchFamily="2" charset="2"/>
              <a:buChar char="ü"/>
            </a:pPr>
            <a:endParaRPr lang="en-US" sz="2000" dirty="0">
              <a:latin typeface="Calibri"/>
              <a:cs typeface="Calibri"/>
            </a:endParaRPr>
          </a:p>
          <a:p>
            <a:pPr>
              <a:buFont typeface="Wingdings" panose="05000000000000000000" pitchFamily="2" charset="2"/>
              <a:buChar char="ü"/>
            </a:pPr>
            <a:endParaRPr lang="en-US" sz="2000" dirty="0">
              <a:latin typeface="Calibri"/>
              <a:cs typeface="Calibri"/>
            </a:endParaRPr>
          </a:p>
        </p:txBody>
      </p:sp>
      <p:pic>
        <p:nvPicPr>
          <p:cNvPr id="6" name="תמונה 5">
            <a:extLst>
              <a:ext uri="{FF2B5EF4-FFF2-40B4-BE49-F238E27FC236}">
                <a16:creationId xmlns:a16="http://schemas.microsoft.com/office/drawing/2014/main" id="{A8C71125-F549-CB0E-5C2B-F82239129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184" y="1678061"/>
            <a:ext cx="6922008" cy="3602461"/>
          </a:xfrm>
          <a:prstGeom prst="rect">
            <a:avLst/>
          </a:prstGeom>
        </p:spPr>
      </p:pic>
      <p:sp>
        <p:nvSpPr>
          <p:cNvPr id="7" name="מציין מיקום של כותרת תחתונה 6">
            <a:extLst>
              <a:ext uri="{FF2B5EF4-FFF2-40B4-BE49-F238E27FC236}">
                <a16:creationId xmlns:a16="http://schemas.microsoft.com/office/drawing/2014/main" id="{958B312D-1C25-F457-2C2E-0F1B140D4D0B}"/>
              </a:ext>
            </a:extLst>
          </p:cNvPr>
          <p:cNvSpPr>
            <a:spLocks noGrp="1"/>
          </p:cNvSpPr>
          <p:nvPr>
            <p:ph type="ftr" sz="quarter" idx="11"/>
          </p:nvPr>
        </p:nvSpPr>
        <p:spPr/>
        <p:txBody>
          <a:bodyPr/>
          <a:lstStyle/>
          <a:p>
            <a:r>
              <a:rPr lang="he-IL" dirty="0"/>
              <a:t>3</a:t>
            </a:r>
          </a:p>
        </p:txBody>
      </p:sp>
    </p:spTree>
    <p:extLst>
      <p:ext uri="{BB962C8B-B14F-4D97-AF65-F5344CB8AC3E}">
        <p14:creationId xmlns:p14="http://schemas.microsoft.com/office/powerpoint/2010/main" val="330379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1137034" y="609600"/>
            <a:ext cx="4784796" cy="1330840"/>
          </a:xfrm>
        </p:spPr>
        <p:txBody>
          <a:bodyPr>
            <a:normAutofit/>
          </a:bodyPr>
          <a:lstStyle/>
          <a:p>
            <a:r>
              <a:rPr lang="en-US" sz="4600" b="1" dirty="0">
                <a:latin typeface="Calibri"/>
                <a:cs typeface="Calibri"/>
              </a:rPr>
              <a:t>Goal</a:t>
            </a:r>
            <a:endParaRPr lang="en-US" sz="4600" dirty="0"/>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1137034" y="2194102"/>
            <a:ext cx="4438036" cy="3908585"/>
          </a:xfrm>
        </p:spPr>
        <p:txBody>
          <a:bodyPr vert="horz" lIns="91440" tIns="45720" rIns="91440" bIns="45720" rtlCol="0">
            <a:normAutofit/>
          </a:bodyPr>
          <a:lstStyle/>
          <a:p>
            <a:endParaRPr lang="en-US" sz="2000" dirty="0">
              <a:latin typeface="Calibri"/>
              <a:cs typeface="Calibri"/>
            </a:endParaRPr>
          </a:p>
          <a:p>
            <a:r>
              <a:rPr lang="en-US" sz="2000" dirty="0">
                <a:latin typeface="Calibri"/>
                <a:cs typeface="Calibri"/>
              </a:rPr>
              <a:t>Authorship Attribution</a:t>
            </a:r>
          </a:p>
          <a:p>
            <a:r>
              <a:rPr lang="en-US" sz="2000" dirty="0">
                <a:latin typeface="Calibri"/>
                <a:cs typeface="Calibri"/>
              </a:rPr>
              <a:t>To identify whether a particular text belongs to the Religious Texts of the Holy Koran or Bible - using deep learning techniques</a:t>
            </a:r>
          </a:p>
          <a:p>
            <a:r>
              <a:rPr lang="en-US" sz="2000" dirty="0">
                <a:latin typeface="Calibri"/>
                <a:cs typeface="Calibri"/>
              </a:rPr>
              <a:t>Analyzing languages that have been less studied until now, such as Hebrew and Arabic</a:t>
            </a:r>
            <a:endParaRPr lang="he-IL" sz="2000" dirty="0">
              <a:latin typeface="Calibri"/>
              <a:cs typeface="Calibri"/>
            </a:endParaRPr>
          </a:p>
        </p:txBody>
      </p:sp>
      <p:pic>
        <p:nvPicPr>
          <p:cNvPr id="6" name="תמונה 5">
            <a:extLst>
              <a:ext uri="{FF2B5EF4-FFF2-40B4-BE49-F238E27FC236}">
                <a16:creationId xmlns:a16="http://schemas.microsoft.com/office/drawing/2014/main" id="{B21D0CDB-12D1-DDA6-F7D3-28AB41C969D0}"/>
              </a:ext>
            </a:extLst>
          </p:cNvPr>
          <p:cNvPicPr>
            <a:picLocks noChangeAspect="1"/>
          </p:cNvPicPr>
          <p:nvPr/>
        </p:nvPicPr>
        <p:blipFill>
          <a:blip r:embed="rId3"/>
          <a:stretch>
            <a:fillRect/>
          </a:stretch>
        </p:blipFill>
        <p:spPr>
          <a:xfrm>
            <a:off x="6880610" y="1473983"/>
            <a:ext cx="4737650" cy="3932248"/>
          </a:xfrm>
          <a:prstGeom prst="rect">
            <a:avLst/>
          </a:prstGeom>
        </p:spPr>
      </p:pic>
      <p:sp>
        <p:nvSpPr>
          <p:cNvPr id="7" name="מציין מיקום של כותרת תחתונה 6">
            <a:extLst>
              <a:ext uri="{FF2B5EF4-FFF2-40B4-BE49-F238E27FC236}">
                <a16:creationId xmlns:a16="http://schemas.microsoft.com/office/drawing/2014/main" id="{D3324833-E250-9772-F47D-3A488FCAE561}"/>
              </a:ext>
            </a:extLst>
          </p:cNvPr>
          <p:cNvSpPr>
            <a:spLocks noGrp="1"/>
          </p:cNvSpPr>
          <p:nvPr>
            <p:ph type="ftr" sz="quarter" idx="11"/>
          </p:nvPr>
        </p:nvSpPr>
        <p:spPr/>
        <p:txBody>
          <a:bodyPr/>
          <a:lstStyle/>
          <a:p>
            <a:r>
              <a:rPr lang="he-IL" dirty="0"/>
              <a:t>4</a:t>
            </a:r>
          </a:p>
        </p:txBody>
      </p:sp>
    </p:spTree>
    <p:extLst>
      <p:ext uri="{BB962C8B-B14F-4D97-AF65-F5344CB8AC3E}">
        <p14:creationId xmlns:p14="http://schemas.microsoft.com/office/powerpoint/2010/main" val="64760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1137034" y="609597"/>
            <a:ext cx="9392421" cy="1330841"/>
          </a:xfrm>
        </p:spPr>
        <p:txBody>
          <a:bodyPr>
            <a:noAutofit/>
          </a:bodyPr>
          <a:lstStyle/>
          <a:p>
            <a:r>
              <a:rPr lang="en-US" sz="4600" b="1" dirty="0">
                <a:latin typeface="Calibri"/>
                <a:cs typeface="Calibri"/>
              </a:rPr>
              <a:t>Algorithm - solution</a:t>
            </a:r>
            <a:br>
              <a:rPr lang="en-US" sz="4600" b="1"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4600" dirty="0"/>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1137034" y="2198362"/>
            <a:ext cx="4958966" cy="3917773"/>
          </a:xfrm>
        </p:spPr>
        <p:txBody>
          <a:bodyPr vert="horz" lIns="91440" tIns="45720" rIns="91440" bIns="45720" rtlCol="0">
            <a:normAutofit/>
          </a:bodyPr>
          <a:lstStyle/>
          <a:p>
            <a:pPr marL="0" indent="0">
              <a:buNone/>
            </a:pPr>
            <a:endParaRPr lang="en-US" sz="2000" dirty="0">
              <a:latin typeface="Calibri"/>
              <a:cs typeface="Calibri"/>
            </a:endParaRPr>
          </a:p>
          <a:p>
            <a:r>
              <a:rPr lang="en-US" sz="2000" dirty="0">
                <a:latin typeface="Calibri"/>
                <a:cs typeface="Calibri"/>
              </a:rPr>
              <a:t>Building a new model for text classification using deep-learning techniques</a:t>
            </a:r>
          </a:p>
          <a:p>
            <a:r>
              <a:rPr lang="en-US" sz="2000" dirty="0">
                <a:latin typeface="Calibri"/>
                <a:cs typeface="Calibri"/>
              </a:rPr>
              <a:t>It involves word embedding, BERT Transformers (</a:t>
            </a:r>
            <a:r>
              <a:rPr lang="en-US" sz="2000" dirty="0" err="1">
                <a:latin typeface="Calibri"/>
                <a:cs typeface="Calibri"/>
              </a:rPr>
              <a:t>AraBert</a:t>
            </a:r>
            <a:r>
              <a:rPr lang="en-US" sz="2000" dirty="0">
                <a:latin typeface="Calibri"/>
                <a:cs typeface="Calibri"/>
              </a:rPr>
              <a:t> and </a:t>
            </a:r>
            <a:r>
              <a:rPr lang="en-US" sz="2000" dirty="0" err="1">
                <a:latin typeface="Calibri"/>
                <a:cs typeface="Calibri"/>
              </a:rPr>
              <a:t>HebBert</a:t>
            </a:r>
            <a:r>
              <a:rPr lang="en-US" sz="2000" dirty="0">
                <a:latin typeface="Calibri"/>
                <a:cs typeface="Calibri"/>
              </a:rPr>
              <a:t>), and CNN</a:t>
            </a:r>
          </a:p>
          <a:p>
            <a:endParaRPr lang="en-US" sz="2000" dirty="0">
              <a:latin typeface="Calibri"/>
              <a:cs typeface="Calibri"/>
            </a:endParaRPr>
          </a:p>
          <a:p>
            <a:endParaRPr lang="en-US" sz="2000" dirty="0">
              <a:latin typeface="Calibri"/>
              <a:cs typeface="Calibri"/>
            </a:endParaRPr>
          </a:p>
          <a:p>
            <a:endParaRPr lang="en-US" sz="2000" dirty="0">
              <a:latin typeface="Calibri"/>
              <a:cs typeface="Calibri"/>
            </a:endParaRPr>
          </a:p>
          <a:p>
            <a:endParaRPr lang="he-IL" sz="2000" dirty="0">
              <a:latin typeface="Calibri"/>
              <a:cs typeface="Calibri"/>
            </a:endParaRPr>
          </a:p>
        </p:txBody>
      </p:sp>
      <p:pic>
        <p:nvPicPr>
          <p:cNvPr id="8" name="תמונה 7">
            <a:extLst>
              <a:ext uri="{FF2B5EF4-FFF2-40B4-BE49-F238E27FC236}">
                <a16:creationId xmlns:a16="http://schemas.microsoft.com/office/drawing/2014/main" id="{42E9D668-4D93-5936-1D18-02F8C18B5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367" y="2740047"/>
            <a:ext cx="4788505" cy="2645649"/>
          </a:xfrm>
          <a:prstGeom prst="rect">
            <a:avLst/>
          </a:prstGeom>
        </p:spPr>
      </p:pic>
      <p:sp>
        <p:nvSpPr>
          <p:cNvPr id="17" name="Freeform: Shape 1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מציין מיקום של כותרת תחתונה 5">
            <a:extLst>
              <a:ext uri="{FF2B5EF4-FFF2-40B4-BE49-F238E27FC236}">
                <a16:creationId xmlns:a16="http://schemas.microsoft.com/office/drawing/2014/main" id="{53C366F0-4C1E-EE1F-BDCA-23EBEE580D50}"/>
              </a:ext>
            </a:extLst>
          </p:cNvPr>
          <p:cNvSpPr>
            <a:spLocks noGrp="1"/>
          </p:cNvSpPr>
          <p:nvPr>
            <p:ph type="ftr" sz="quarter" idx="11"/>
          </p:nvPr>
        </p:nvSpPr>
        <p:spPr/>
        <p:txBody>
          <a:bodyPr/>
          <a:lstStyle/>
          <a:p>
            <a:r>
              <a:rPr lang="he-IL" dirty="0"/>
              <a:t>5</a:t>
            </a:r>
          </a:p>
        </p:txBody>
      </p:sp>
    </p:spTree>
    <p:extLst>
      <p:ext uri="{BB962C8B-B14F-4D97-AF65-F5344CB8AC3E}">
        <p14:creationId xmlns:p14="http://schemas.microsoft.com/office/powerpoint/2010/main" val="29463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4600" b="1" kern="1200" dirty="0">
                <a:solidFill>
                  <a:schemeClr val="tx1"/>
                </a:solidFill>
                <a:latin typeface="+mn-lt"/>
                <a:ea typeface="+mj-ea"/>
                <a:cs typeface="+mj-cs"/>
              </a:rPr>
              <a:t>Algorithm</a:t>
            </a:r>
            <a:r>
              <a:rPr lang="en-US" sz="4600" b="1" kern="1200" dirty="0">
                <a:solidFill>
                  <a:schemeClr val="tx1"/>
                </a:solidFill>
                <a:ea typeface="+mj-ea"/>
                <a:cs typeface="+mj-cs"/>
              </a:rPr>
              <a:t> </a:t>
            </a:r>
            <a:r>
              <a:rPr lang="en-US" sz="4600" b="1" kern="1200" dirty="0">
                <a:solidFill>
                  <a:schemeClr val="tx1"/>
                </a:solidFill>
                <a:latin typeface="+mn-lt"/>
                <a:ea typeface="+mj-ea"/>
                <a:cs typeface="+mj-cs"/>
              </a:rPr>
              <a:t>Stages</a:t>
            </a:r>
          </a:p>
        </p:txBody>
      </p:sp>
      <p:pic>
        <p:nvPicPr>
          <p:cNvPr id="3" name="Picture 3">
            <a:extLst>
              <a:ext uri="{FF2B5EF4-FFF2-40B4-BE49-F238E27FC236}">
                <a16:creationId xmlns:a16="http://schemas.microsoft.com/office/drawing/2014/main" id="{F0BFB1D6-7C9F-D94A-DCDC-E56AB9813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022" y="2072640"/>
            <a:ext cx="7438081" cy="4128135"/>
          </a:xfrm>
          <a:prstGeom prst="rect">
            <a:avLst/>
          </a:prstGeom>
        </p:spPr>
      </p:pic>
      <p:sp>
        <p:nvSpPr>
          <p:cNvPr id="25" name="Freeform: Shape 2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מציין מיקום של כותרת תחתונה 5">
            <a:extLst>
              <a:ext uri="{FF2B5EF4-FFF2-40B4-BE49-F238E27FC236}">
                <a16:creationId xmlns:a16="http://schemas.microsoft.com/office/drawing/2014/main" id="{DA8DECAC-C732-77E6-6C3D-02A22B00B55F}"/>
              </a:ext>
            </a:extLst>
          </p:cNvPr>
          <p:cNvSpPr>
            <a:spLocks noGrp="1"/>
          </p:cNvSpPr>
          <p:nvPr>
            <p:ph type="ftr" sz="quarter" idx="11"/>
          </p:nvPr>
        </p:nvSpPr>
        <p:spPr/>
        <p:txBody>
          <a:bodyPr/>
          <a:lstStyle/>
          <a:p>
            <a:r>
              <a:rPr lang="he-IL" dirty="0"/>
              <a:t>6</a:t>
            </a:r>
          </a:p>
        </p:txBody>
      </p:sp>
    </p:spTree>
    <p:extLst>
      <p:ext uri="{BB962C8B-B14F-4D97-AF65-F5344CB8AC3E}">
        <p14:creationId xmlns:p14="http://schemas.microsoft.com/office/powerpoint/2010/main" val="51132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6901193" cy="1135737"/>
          </a:xfrm>
        </p:spPr>
        <p:txBody>
          <a:bodyPr>
            <a:normAutofit/>
          </a:bodyPr>
          <a:lstStyle/>
          <a:p>
            <a:r>
              <a:rPr lang="en-US" sz="4600" b="1" dirty="0">
                <a:latin typeface="Calibri"/>
                <a:cs typeface="Calibri"/>
              </a:rPr>
              <a:t>Data Set</a:t>
            </a:r>
            <a:endParaRPr lang="en-US" sz="4600" dirty="0"/>
          </a:p>
        </p:txBody>
      </p:sp>
      <p:grpSp>
        <p:nvGrpSpPr>
          <p:cNvPr id="16" name="Group 15">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2">
            <a:extLst>
              <a:ext uri="{FF2B5EF4-FFF2-40B4-BE49-F238E27FC236}">
                <a16:creationId xmlns:a16="http://schemas.microsoft.com/office/drawing/2014/main" id="{44AF4054-CF52-65AF-9D84-623FF1DA78A2}"/>
              </a:ext>
            </a:extLst>
          </p:cNvPr>
          <p:cNvSpPr>
            <a:spLocks noGrp="1"/>
          </p:cNvSpPr>
          <p:nvPr>
            <p:ph idx="1"/>
          </p:nvPr>
        </p:nvSpPr>
        <p:spPr>
          <a:xfrm>
            <a:off x="643468" y="1782981"/>
            <a:ext cx="6901193" cy="4393982"/>
          </a:xfrm>
        </p:spPr>
        <p:txBody>
          <a:bodyPr vert="horz" lIns="91440" tIns="45720" rIns="91440" bIns="45720" rtlCol="0">
            <a:normAutofit/>
          </a:bodyPr>
          <a:lstStyle/>
          <a:p>
            <a:endParaRPr lang="en-US" sz="2000" dirty="0">
              <a:latin typeface="Calibri"/>
              <a:cs typeface="Calibri"/>
            </a:endParaRPr>
          </a:p>
          <a:p>
            <a:r>
              <a:rPr lang="en-US" sz="2000" dirty="0">
                <a:latin typeface="Calibri"/>
                <a:cs typeface="Calibri"/>
              </a:rPr>
              <a:t>The Bible book and imposters (books in the Hebrew language)</a:t>
            </a:r>
          </a:p>
          <a:p>
            <a:r>
              <a:rPr lang="en-US" sz="2000" dirty="0">
                <a:latin typeface="Calibri"/>
                <a:cs typeface="Calibri"/>
              </a:rPr>
              <a:t>The Holy Koran book and imposters (books in the Arabic language)</a:t>
            </a:r>
          </a:p>
          <a:p>
            <a:r>
              <a:rPr lang="en-US" sz="2000" dirty="0">
                <a:latin typeface="Calibri"/>
                <a:cs typeface="Calibri"/>
              </a:rPr>
              <a:t>The text to classify is a part of the Bible and the Holy Koran that wasn't included in the training data </a:t>
            </a:r>
          </a:p>
        </p:txBody>
      </p:sp>
      <p:pic>
        <p:nvPicPr>
          <p:cNvPr id="9" name="תמונה 8">
            <a:extLst>
              <a:ext uri="{FF2B5EF4-FFF2-40B4-BE49-F238E27FC236}">
                <a16:creationId xmlns:a16="http://schemas.microsoft.com/office/drawing/2014/main" id="{1A1DFDDE-51F8-1783-CE30-063A257C1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870" y="713127"/>
            <a:ext cx="1713035" cy="2635439"/>
          </a:xfrm>
          <a:prstGeom prst="rect">
            <a:avLst/>
          </a:prstGeom>
        </p:spPr>
      </p:pic>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טקסט&#10;&#10;התיאור נוצר באופן אוטומטי">
            <a:extLst>
              <a:ext uri="{FF2B5EF4-FFF2-40B4-BE49-F238E27FC236}">
                <a16:creationId xmlns:a16="http://schemas.microsoft.com/office/drawing/2014/main" id="{870B2E79-F030-F310-A8F5-868541B4A421}"/>
              </a:ext>
            </a:extLst>
          </p:cNvPr>
          <p:cNvPicPr>
            <a:picLocks noChangeAspect="1"/>
          </p:cNvPicPr>
          <p:nvPr/>
        </p:nvPicPr>
        <p:blipFill rotWithShape="1">
          <a:blip r:embed="rId4">
            <a:extLst>
              <a:ext uri="{28A0092B-C50C-407E-A947-70E740481C1C}">
                <a14:useLocalDpi xmlns:a14="http://schemas.microsoft.com/office/drawing/2010/main" val="0"/>
              </a:ext>
            </a:extLst>
          </a:blip>
          <a:srcRect l="13585" t="4092" r="11148" b="4605"/>
          <a:stretch/>
        </p:blipFill>
        <p:spPr>
          <a:xfrm>
            <a:off x="8119870" y="3509433"/>
            <a:ext cx="2172563" cy="2635439"/>
          </a:xfrm>
          <a:prstGeom prst="rect">
            <a:avLst/>
          </a:prstGeom>
        </p:spPr>
      </p:pic>
      <p:sp>
        <p:nvSpPr>
          <p:cNvPr id="6" name="מציין מיקום של כותרת תחתונה 5">
            <a:extLst>
              <a:ext uri="{FF2B5EF4-FFF2-40B4-BE49-F238E27FC236}">
                <a16:creationId xmlns:a16="http://schemas.microsoft.com/office/drawing/2014/main" id="{DF14B605-C693-AB3B-92D1-55EFE6047BDD}"/>
              </a:ext>
            </a:extLst>
          </p:cNvPr>
          <p:cNvSpPr>
            <a:spLocks noGrp="1"/>
          </p:cNvSpPr>
          <p:nvPr>
            <p:ph type="ftr" sz="quarter" idx="11"/>
          </p:nvPr>
        </p:nvSpPr>
        <p:spPr/>
        <p:txBody>
          <a:bodyPr/>
          <a:lstStyle/>
          <a:p>
            <a:r>
              <a:rPr lang="en-US" dirty="0"/>
              <a:t>7</a:t>
            </a:r>
            <a:endParaRPr lang="he-IL" dirty="0"/>
          </a:p>
        </p:txBody>
      </p:sp>
    </p:spTree>
    <p:extLst>
      <p:ext uri="{BB962C8B-B14F-4D97-AF65-F5344CB8AC3E}">
        <p14:creationId xmlns:p14="http://schemas.microsoft.com/office/powerpoint/2010/main" val="354755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10905066" cy="1135737"/>
          </a:xfrm>
        </p:spPr>
        <p:txBody>
          <a:bodyPr>
            <a:normAutofit/>
          </a:bodyPr>
          <a:lstStyle/>
          <a:p>
            <a:r>
              <a:rPr lang="en-US" sz="4600" b="1" dirty="0">
                <a:latin typeface="Calibri" panose="020F0502020204030204" pitchFamily="34" charset="0"/>
                <a:cs typeface="Calibri" panose="020F0502020204030204" pitchFamily="34" charset="0"/>
              </a:rPr>
              <a:t>Data Preprocessing</a:t>
            </a:r>
            <a:endParaRPr lang="he-IL" sz="4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643468" y="1782981"/>
            <a:ext cx="4399871" cy="4393982"/>
          </a:xfrm>
        </p:spPr>
        <p:txBody>
          <a:bodyPr vert="horz" lIns="91440" tIns="45720" rIns="91440" bIns="45720" rtlCol="0">
            <a:normAutofit/>
          </a:bodyPr>
          <a:lstStyle/>
          <a:p>
            <a:r>
              <a:rPr lang="en-US" sz="2000" dirty="0">
                <a:latin typeface="Calibri"/>
                <a:cs typeface="Calibri"/>
              </a:rPr>
              <a:t>Divide the texts into tokens</a:t>
            </a:r>
          </a:p>
          <a:p>
            <a:r>
              <a:rPr lang="en-US" sz="2000" dirty="0">
                <a:latin typeface="Calibri"/>
                <a:cs typeface="Calibri"/>
              </a:rPr>
              <a:t>Convert to lowercase</a:t>
            </a:r>
          </a:p>
          <a:p>
            <a:r>
              <a:rPr lang="en-US" sz="2000" dirty="0">
                <a:latin typeface="Calibri"/>
                <a:cs typeface="Calibri"/>
              </a:rPr>
              <a:t>Remove punctuation marks/</a:t>
            </a:r>
            <a:r>
              <a:rPr lang="en-US" sz="2000" dirty="0" err="1">
                <a:latin typeface="Calibri"/>
                <a:cs typeface="Calibri"/>
              </a:rPr>
              <a:t>tashkeel</a:t>
            </a:r>
            <a:r>
              <a:rPr lang="en-US" sz="2000" dirty="0">
                <a:latin typeface="Calibri"/>
                <a:cs typeface="Calibri"/>
              </a:rPr>
              <a:t>, special characters, and digits</a:t>
            </a:r>
          </a:p>
          <a:p>
            <a:r>
              <a:rPr lang="en-US" sz="2000" dirty="0">
                <a:latin typeface="Calibri"/>
                <a:cs typeface="Calibri"/>
              </a:rPr>
              <a:t>Remove remaining tokens that are not alphabetic</a:t>
            </a:r>
          </a:p>
          <a:p>
            <a:r>
              <a:rPr lang="en-US" sz="2000" dirty="0">
                <a:latin typeface="Calibri"/>
                <a:cs typeface="Calibri"/>
              </a:rPr>
              <a:t>Remove stop words</a:t>
            </a:r>
          </a:p>
          <a:p>
            <a:r>
              <a:rPr lang="en-US" sz="2000" dirty="0">
                <a:latin typeface="Calibri"/>
                <a:cs typeface="Calibri"/>
              </a:rPr>
              <a:t>Remove Nan Values</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תמונה 7">
            <a:extLst>
              <a:ext uri="{FF2B5EF4-FFF2-40B4-BE49-F238E27FC236}">
                <a16:creationId xmlns:a16="http://schemas.microsoft.com/office/drawing/2014/main" id="{DDD48D9C-6837-3AFE-A416-6BB57FC68C07}"/>
              </a:ext>
            </a:extLst>
          </p:cNvPr>
          <p:cNvPicPr>
            <a:picLocks noChangeAspect="1"/>
          </p:cNvPicPr>
          <p:nvPr/>
        </p:nvPicPr>
        <p:blipFill rotWithShape="1">
          <a:blip r:embed="rId2">
            <a:extLst>
              <a:ext uri="{28A0092B-C50C-407E-A947-70E740481C1C}">
                <a14:useLocalDpi xmlns:a14="http://schemas.microsoft.com/office/drawing/2010/main" val="0"/>
              </a:ext>
            </a:extLst>
          </a:blip>
          <a:srcRect l="5526" t="3987" r="5198" b="9404"/>
          <a:stretch/>
        </p:blipFill>
        <p:spPr>
          <a:xfrm>
            <a:off x="6156833" y="1782981"/>
            <a:ext cx="4530186"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מציין מיקום של כותרת תחתונה 5">
            <a:extLst>
              <a:ext uri="{FF2B5EF4-FFF2-40B4-BE49-F238E27FC236}">
                <a16:creationId xmlns:a16="http://schemas.microsoft.com/office/drawing/2014/main" id="{DF355D75-A3AE-BBAE-209F-43241647D359}"/>
              </a:ext>
            </a:extLst>
          </p:cNvPr>
          <p:cNvSpPr>
            <a:spLocks noGrp="1"/>
          </p:cNvSpPr>
          <p:nvPr>
            <p:ph type="ftr" sz="quarter" idx="11"/>
          </p:nvPr>
        </p:nvSpPr>
        <p:spPr/>
        <p:txBody>
          <a:bodyPr/>
          <a:lstStyle/>
          <a:p>
            <a:r>
              <a:rPr lang="he-IL" dirty="0"/>
              <a:t>8</a:t>
            </a:r>
          </a:p>
        </p:txBody>
      </p:sp>
    </p:spTree>
    <p:extLst>
      <p:ext uri="{BB962C8B-B14F-4D97-AF65-F5344CB8AC3E}">
        <p14:creationId xmlns:p14="http://schemas.microsoft.com/office/powerpoint/2010/main" val="221268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3DACB-53FF-4FB1-8467-6C56165D9634}"/>
              </a:ext>
            </a:extLst>
          </p:cNvPr>
          <p:cNvSpPr>
            <a:spLocks noGrp="1"/>
          </p:cNvSpPr>
          <p:nvPr>
            <p:ph type="title"/>
          </p:nvPr>
        </p:nvSpPr>
        <p:spPr>
          <a:xfrm>
            <a:off x="643467" y="321734"/>
            <a:ext cx="4970877" cy="1135737"/>
          </a:xfrm>
        </p:spPr>
        <p:txBody>
          <a:bodyPr>
            <a:normAutofit/>
          </a:bodyPr>
          <a:lstStyle/>
          <a:p>
            <a:r>
              <a:rPr lang="en-US" sz="4600" b="1" dirty="0">
                <a:latin typeface="Calibri" panose="020F0502020204030204" pitchFamily="34" charset="0"/>
                <a:cs typeface="Calibri" panose="020F0502020204030204" pitchFamily="34" charset="0"/>
              </a:rPr>
              <a:t>Word Embedding</a:t>
            </a:r>
            <a:endParaRPr lang="he-IL" sz="4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60A6D7-3141-453C-A71A-6913E9225E7C}"/>
              </a:ext>
            </a:extLst>
          </p:cNvPr>
          <p:cNvSpPr>
            <a:spLocks noGrp="1"/>
          </p:cNvSpPr>
          <p:nvPr>
            <p:ph idx="1"/>
          </p:nvPr>
        </p:nvSpPr>
        <p:spPr>
          <a:xfrm>
            <a:off x="643468" y="1782981"/>
            <a:ext cx="4970877" cy="4393982"/>
          </a:xfrm>
        </p:spPr>
        <p:txBody>
          <a:bodyPr vert="horz" lIns="91440" tIns="45720" rIns="91440" bIns="45720" rtlCol="0">
            <a:normAutofit/>
          </a:bodyPr>
          <a:lstStyle/>
          <a:p>
            <a:r>
              <a:rPr lang="en-US" sz="2000" dirty="0">
                <a:latin typeface="Calibri"/>
                <a:cs typeface="Calibri"/>
              </a:rPr>
              <a:t>Vector word representation provides similar embedding for two words with similar meanings</a:t>
            </a:r>
          </a:p>
          <a:p>
            <a:r>
              <a:rPr lang="en-US" sz="2000" dirty="0">
                <a:latin typeface="Calibri"/>
                <a:cs typeface="Calibri"/>
              </a:rPr>
              <a:t>Improve the performance of deep learning models on challenging NLP (Natural Language Processing) problems</a:t>
            </a:r>
          </a:p>
          <a:p>
            <a:endParaRPr lang="en-US" sz="2000" dirty="0">
              <a:latin typeface="Calibri"/>
              <a:cs typeface="Calibri"/>
            </a:endParaRPr>
          </a:p>
          <a:p>
            <a:r>
              <a:rPr lang="en-US" sz="2000" u="sng" dirty="0">
                <a:latin typeface="Calibri"/>
                <a:cs typeface="Calibri"/>
              </a:rPr>
              <a:t>Contextual word embeddings:</a:t>
            </a:r>
          </a:p>
          <a:p>
            <a:r>
              <a:rPr lang="en-US" sz="2000" dirty="0">
                <a:latin typeface="Calibri"/>
                <a:cs typeface="Calibri"/>
              </a:rPr>
              <a:t>BERT (</a:t>
            </a:r>
            <a:r>
              <a:rPr lang="en-US" sz="2000" dirty="0" err="1">
                <a:latin typeface="Calibri"/>
                <a:cs typeface="Calibri"/>
              </a:rPr>
              <a:t>AraBERT</a:t>
            </a:r>
            <a:r>
              <a:rPr lang="en-US" sz="2000" dirty="0">
                <a:latin typeface="Calibri"/>
                <a:cs typeface="Calibri"/>
              </a:rPr>
              <a:t>, </a:t>
            </a:r>
            <a:r>
              <a:rPr lang="en-US" sz="2000" dirty="0" err="1">
                <a:latin typeface="Calibri"/>
                <a:cs typeface="Calibri"/>
              </a:rPr>
              <a:t>HebBERT</a:t>
            </a:r>
            <a:r>
              <a:rPr lang="en-US" sz="2000" dirty="0">
                <a:latin typeface="Calibri"/>
                <a:cs typeface="Calibri"/>
              </a:rPr>
              <a:t>)</a:t>
            </a:r>
            <a:endParaRPr lang="en-US" sz="2000" dirty="0">
              <a:ea typeface="+mn-lt"/>
              <a:cs typeface="+mn-lt"/>
            </a:endParaRPr>
          </a:p>
          <a:p>
            <a:endParaRPr lang="he-IL" sz="2000" dirty="0">
              <a:latin typeface="Calibri"/>
              <a:cs typeface="Calibri"/>
            </a:endParaRPr>
          </a:p>
        </p:txBody>
      </p:sp>
      <p:sp>
        <p:nvSpPr>
          <p:cNvPr id="6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05DCA051-B792-D456-3B97-57C828458AEA}"/>
              </a:ext>
            </a:extLst>
          </p:cNvPr>
          <p:cNvPicPr>
            <a:picLocks noChangeAspect="1"/>
          </p:cNvPicPr>
          <p:nvPr/>
        </p:nvPicPr>
        <p:blipFill>
          <a:blip r:embed="rId2"/>
          <a:stretch>
            <a:fillRect/>
          </a:stretch>
        </p:blipFill>
        <p:spPr>
          <a:xfrm>
            <a:off x="6257813" y="2231974"/>
            <a:ext cx="5290720" cy="2394051"/>
          </a:xfrm>
          <a:prstGeom prst="rect">
            <a:avLst/>
          </a:prstGeom>
        </p:spPr>
      </p:pic>
      <p:grpSp>
        <p:nvGrpSpPr>
          <p:cNvPr id="65"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66"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מציין מיקום של כותרת תחתונה 6">
            <a:extLst>
              <a:ext uri="{FF2B5EF4-FFF2-40B4-BE49-F238E27FC236}">
                <a16:creationId xmlns:a16="http://schemas.microsoft.com/office/drawing/2014/main" id="{F16D681E-CB02-57BD-839E-E94D76AB9611}"/>
              </a:ext>
            </a:extLst>
          </p:cNvPr>
          <p:cNvSpPr>
            <a:spLocks noGrp="1"/>
          </p:cNvSpPr>
          <p:nvPr>
            <p:ph type="ftr" sz="quarter" idx="11"/>
          </p:nvPr>
        </p:nvSpPr>
        <p:spPr/>
        <p:txBody>
          <a:bodyPr/>
          <a:lstStyle/>
          <a:p>
            <a:r>
              <a:rPr lang="he-IL" dirty="0"/>
              <a:t>9</a:t>
            </a:r>
          </a:p>
        </p:txBody>
      </p:sp>
    </p:spTree>
    <p:extLst>
      <p:ext uri="{BB962C8B-B14F-4D97-AF65-F5344CB8AC3E}">
        <p14:creationId xmlns:p14="http://schemas.microsoft.com/office/powerpoint/2010/main" val="1862042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1061</Words>
  <Application>Microsoft Office PowerPoint</Application>
  <PresentationFormat>Widescreen</PresentationFormat>
  <Paragraphs>165</Paragraphs>
  <Slides>23</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Rounded MT Bold</vt:lpstr>
      <vt:lpstr>Calibri</vt:lpstr>
      <vt:lpstr>Calibri Light</vt:lpstr>
      <vt:lpstr>NexusSans</vt:lpstr>
      <vt:lpstr>Söhne</vt:lpstr>
      <vt:lpstr>Wingdings</vt:lpstr>
      <vt:lpstr>Office Theme</vt:lpstr>
      <vt:lpstr>Capstone Project Phase B 22-2-R-4   Authorship Recognition in Classical Religious Texts</vt:lpstr>
      <vt:lpstr>Presentation Overview</vt:lpstr>
      <vt:lpstr>Introduction</vt:lpstr>
      <vt:lpstr>Goal</vt:lpstr>
      <vt:lpstr>Algorithm - solution </vt:lpstr>
      <vt:lpstr>Algorithm Stages</vt:lpstr>
      <vt:lpstr>Data Set</vt:lpstr>
      <vt:lpstr>Data Preprocessing</vt:lpstr>
      <vt:lpstr>Word Embedding</vt:lpstr>
      <vt:lpstr>  BERT  (Bidirectional Encoder Representations from Transformers)</vt:lpstr>
      <vt:lpstr>BERT</vt:lpstr>
      <vt:lpstr>Balanced the data</vt:lpstr>
      <vt:lpstr>CNN</vt:lpstr>
      <vt:lpstr>CNN</vt:lpstr>
      <vt:lpstr>The final process </vt:lpstr>
      <vt:lpstr>Expected Achievements</vt:lpstr>
      <vt:lpstr>Research Process</vt:lpstr>
      <vt:lpstr>Challenges</vt:lpstr>
      <vt:lpstr>Verification Plan</vt:lpstr>
      <vt:lpstr>Verification Plan</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1 22-2-R-4   Authorship Recognition in Classical Religious Texts</dc:title>
  <dc:creator>yarden adika</dc:creator>
  <cp:lastModifiedBy>yarden adika</cp:lastModifiedBy>
  <cp:revision>45</cp:revision>
  <dcterms:created xsi:type="dcterms:W3CDTF">2022-05-31T20:43:48Z</dcterms:created>
  <dcterms:modified xsi:type="dcterms:W3CDTF">2023-01-23T16:06:18Z</dcterms:modified>
</cp:coreProperties>
</file>